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6" r:id="rId5"/>
    <p:sldId id="258" r:id="rId6"/>
    <p:sldId id="259" r:id="rId7"/>
    <p:sldId id="261" r:id="rId8"/>
    <p:sldId id="262" r:id="rId9"/>
    <p:sldId id="277" r:id="rId10"/>
    <p:sldId id="278" r:id="rId11"/>
    <p:sldId id="263" r:id="rId12"/>
    <p:sldId id="264" r:id="rId13"/>
    <p:sldId id="279" r:id="rId14"/>
    <p:sldId id="280" r:id="rId15"/>
    <p:sldId id="281" r:id="rId16"/>
    <p:sldId id="282" r:id="rId17"/>
    <p:sldId id="283" r:id="rId18"/>
    <p:sldId id="284" r:id="rId19"/>
    <p:sldId id="270" r:id="rId20"/>
    <p:sldId id="271" r:id="rId21"/>
    <p:sldId id="285" r:id="rId22"/>
    <p:sldId id="272" r:id="rId23"/>
    <p:sldId id="287" r:id="rId24"/>
    <p:sldId id="286" r:id="rId25"/>
    <p:sldId id="294" r:id="rId26"/>
    <p:sldId id="295" r:id="rId27"/>
    <p:sldId id="288" r:id="rId28"/>
    <p:sldId id="296" r:id="rId29"/>
    <p:sldId id="298" r:id="rId30"/>
    <p:sldId id="289" r:id="rId31"/>
    <p:sldId id="290" r:id="rId32"/>
    <p:sldId id="291" r:id="rId33"/>
    <p:sldId id="292" r:id="rId34"/>
    <p:sldId id="293" r:id="rId35"/>
    <p:sldId id="275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8"/>
      </p:cViewPr>
      <p:guideLst>
        <p:guide orient="horz" pos="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image" Target="../media/image15.png"/><Relationship Id="rId5" Type="http://schemas.openxmlformats.org/officeDocument/2006/relationships/tags" Target="../tags/tag31.xml"/><Relationship Id="rId4" Type="http://schemas.openxmlformats.org/officeDocument/2006/relationships/image" Target="../media/image14.png"/><Relationship Id="rId3" Type="http://schemas.openxmlformats.org/officeDocument/2006/relationships/tags" Target="../tags/tag30.xml"/><Relationship Id="rId2" Type="http://schemas.openxmlformats.org/officeDocument/2006/relationships/image" Target="../media/image3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tags" Target="../tags/tag4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image" Target="../media/image20.png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image" Target="../media/image22.png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image" Target="../media/image21.png"/><Relationship Id="rId2" Type="http://schemas.openxmlformats.org/officeDocument/2006/relationships/tags" Target="../tags/tag68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7.xml"/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tags" Target="../tags/tag7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tags" Target="../tags/tag8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hyperlink" Target="msi-acp.com" TargetMode="Externa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2.xml"/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image" Target="../media/image27.png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3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3.png"/><Relationship Id="rId3" Type="http://schemas.openxmlformats.org/officeDocument/2006/relationships/tags" Target="../tags/tag111.xml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15.xml"/><Relationship Id="rId1" Type="http://schemas.openxmlformats.org/officeDocument/2006/relationships/tags" Target="../tags/tag11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image" Target="../media/image34.png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image" Target="../media/image37.png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tags" Target="../tags/tag136.xml"/><Relationship Id="rId4" Type="http://schemas.openxmlformats.org/officeDocument/2006/relationships/image" Target="../media/image39.png"/><Relationship Id="rId3" Type="http://schemas.openxmlformats.org/officeDocument/2006/relationships/tags" Target="../tags/tag135.xml"/><Relationship Id="rId2" Type="http://schemas.openxmlformats.org/officeDocument/2006/relationships/image" Target="../media/image38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145.xml"/><Relationship Id="rId7" Type="http://schemas.openxmlformats.org/officeDocument/2006/relationships/image" Target="../media/image40.png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47.xml"/><Relationship Id="rId11" Type="http://schemas.openxmlformats.org/officeDocument/2006/relationships/image" Target="../media/image42.png"/><Relationship Id="rId10" Type="http://schemas.openxmlformats.org/officeDocument/2006/relationships/tags" Target="../tags/tag146.xml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1.xml"/><Relationship Id="rId6" Type="http://schemas.openxmlformats.org/officeDocument/2006/relationships/image" Target="../media/image43.png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image" Target="../media/image44.png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image" Target="../media/image46.png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68.xml"/><Relationship Id="rId1" Type="http://schemas.openxmlformats.org/officeDocument/2006/relationships/tags" Target="../tags/tag16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image" Target="../media/image49.png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77.xml"/><Relationship Id="rId12" Type="http://schemas.openxmlformats.org/officeDocument/2006/relationships/image" Target="../media/image50.png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image" Target="../media/image6.png"/><Relationship Id="rId6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9.xml"/><Relationship Id="rId13" Type="http://schemas.openxmlformats.org/officeDocument/2006/relationships/image" Target="../media/image8.png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tags" Target="../tags/tag10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../media/image12.pn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../media/image11.png"/><Relationship Id="rId3" Type="http://schemas.openxmlformats.org/officeDocument/2006/relationships/tags" Target="../tags/tag16.xml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../media/image13.png"/><Relationship Id="rId3" Type="http://schemas.openxmlformats.org/officeDocument/2006/relationships/tags" Target="../tags/tag21.xml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1996" cy="6858000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7488020" y="2960378"/>
            <a:ext cx="4495165" cy="36906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6000"/>
              </a:lnSpc>
            </a:pPr>
            <a:endParaRPr lang="en-US" altLang="en-US" sz="100" dirty="0"/>
          </a:p>
          <a:p>
            <a:pPr marL="736600" algn="l" rtl="0" eaLnBrk="0">
              <a:lnSpc>
                <a:spcPct val="81000"/>
              </a:lnSpc>
            </a:pPr>
            <a:r>
              <a:rPr sz="5000" kern="0" spc="-20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ADOBE</a:t>
            </a:r>
            <a:endParaRPr lang="en-US" altLang="en-US" sz="5000" dirty="0"/>
          </a:p>
          <a:p>
            <a:pPr marL="12700" algn="l" rtl="0" eaLnBrk="0">
              <a:lnSpc>
                <a:spcPts val="6040"/>
              </a:lnSpc>
              <a:spcBef>
                <a:spcPts val="1420"/>
              </a:spcBef>
            </a:pPr>
            <a:r>
              <a:rPr sz="48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数字</a:t>
            </a:r>
            <a:r>
              <a:rPr lang="zh-CN" sz="48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教学</a:t>
            </a:r>
            <a:r>
              <a:rPr sz="48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平台</a:t>
            </a:r>
            <a:endParaRPr lang="en-US" altLang="en-US" sz="4800" dirty="0"/>
          </a:p>
          <a:p>
            <a:pPr algn="l" rtl="0" eaLnBrk="0">
              <a:lnSpc>
                <a:spcPct val="130000"/>
              </a:lnSpc>
            </a:pPr>
            <a:endParaRPr lang="en-US" altLang="en-US" sz="1000" dirty="0"/>
          </a:p>
          <a:p>
            <a:pPr algn="l" rtl="0" eaLnBrk="0">
              <a:lnSpc>
                <a:spcPct val="131000"/>
              </a:lnSpc>
            </a:pPr>
            <a:endParaRPr lang="en-US" altLang="en-US" sz="1000" dirty="0"/>
          </a:p>
          <a:p>
            <a:pPr marL="588645" algn="l" rtl="0" eaLnBrk="0">
              <a:lnSpc>
                <a:spcPct val="105000"/>
              </a:lnSpc>
              <a:spcBef>
                <a:spcPts val="1450"/>
              </a:spcBef>
            </a:pPr>
            <a:r>
              <a:rPr sz="4800" u="sng" kern="0" spc="-40" dirty="0">
                <a:solidFill>
                  <a:srgbClr val="ED7D31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使用指南</a:t>
            </a:r>
            <a:endParaRPr lang="en-US" altLang="en-US" sz="48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algn="l" rtl="0" eaLnBrk="0">
              <a:lnSpc>
                <a:spcPct val="110000"/>
              </a:lnSpc>
            </a:pPr>
            <a:endParaRPr lang="en-US" altLang="en-US" sz="300" dirty="0"/>
          </a:p>
          <a:p>
            <a:pPr algn="r" rtl="0" eaLnBrk="0">
              <a:lnSpc>
                <a:spcPct val="86000"/>
              </a:lnSpc>
              <a:spcBef>
                <a:spcPts val="0"/>
              </a:spcBef>
            </a:pPr>
            <a:r>
              <a:rPr sz="1300" kern="0" spc="-5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Version：202</a:t>
            </a:r>
            <a:r>
              <a:rPr lang="en-US" sz="1300" kern="0" spc="-5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4</a:t>
            </a:r>
            <a:r>
              <a:rPr sz="1300" kern="0" spc="-5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0</a:t>
            </a:r>
            <a:r>
              <a:rPr lang="en-US" sz="1300" kern="0" spc="-5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1</a:t>
            </a:r>
            <a:r>
              <a:rPr sz="1300" kern="0" spc="-5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V1.</a:t>
            </a:r>
            <a:r>
              <a:rPr sz="1300" kern="0" spc="-6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0</a:t>
            </a:r>
            <a:endParaRPr lang="en-US" altLang="en-US" sz="13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459757" y="1372740"/>
            <a:ext cx="3563118" cy="5334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8" name="textbox 218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220" name="picture 2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222" name="picture 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226" name="textbox 226"/>
          <p:cNvSpPr/>
          <p:nvPr/>
        </p:nvSpPr>
        <p:spPr>
          <a:xfrm>
            <a:off x="484230" y="271757"/>
            <a:ext cx="2285364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课程学习</a:t>
            </a:r>
            <a:r>
              <a:rPr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步骤</a:t>
            </a:r>
            <a:endParaRPr lang="en-US" altLang="en-US" sz="3000" dirty="0"/>
          </a:p>
        </p:txBody>
      </p:sp>
      <p:sp>
        <p:nvSpPr>
          <p:cNvPr id="242" name="path"/>
          <p:cNvSpPr/>
          <p:nvPr/>
        </p:nvSpPr>
        <p:spPr>
          <a:xfrm>
            <a:off x="455506" y="797030"/>
            <a:ext cx="2399734" cy="25400"/>
          </a:xfrm>
          <a:custGeom>
            <a:avLst/>
            <a:gdLst/>
            <a:ahLst/>
            <a:cxnLst/>
            <a:rect l="0" t="0" r="0" b="0"/>
            <a:pathLst>
              <a:path w="3779" h="40">
                <a:moveTo>
                  <a:pt x="0" y="20"/>
                </a:moveTo>
                <a:lnTo>
                  <a:pt x="3779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8610" y="1399540"/>
            <a:ext cx="5669915" cy="3080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58255" y="1399540"/>
            <a:ext cx="5549265" cy="308038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727835" y="1887855"/>
            <a:ext cx="816610" cy="18478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11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7"/>
            </p:custDataLst>
          </p:nvPr>
        </p:nvSpPr>
        <p:spPr>
          <a:xfrm>
            <a:off x="1727835" y="2143125"/>
            <a:ext cx="816610" cy="18478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4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8"/>
            </p:custDataLst>
          </p:nvPr>
        </p:nvSpPr>
        <p:spPr>
          <a:xfrm>
            <a:off x="1727835" y="2398395"/>
            <a:ext cx="1421765" cy="18542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11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727835" y="2680335"/>
            <a:ext cx="1421130" cy="686435"/>
            <a:chOff x="2721" y="4221"/>
            <a:chExt cx="2238" cy="1081"/>
          </a:xfrm>
        </p:grpSpPr>
        <p:sp>
          <p:nvSpPr>
            <p:cNvPr id="7" name="圆角矩形 6"/>
            <p:cNvSpPr/>
            <p:nvPr>
              <p:custDataLst>
                <p:tags r:id="rId9"/>
              </p:custDataLst>
            </p:nvPr>
          </p:nvSpPr>
          <p:spPr>
            <a:xfrm>
              <a:off x="2721" y="4221"/>
              <a:ext cx="2239" cy="292"/>
            </a:xfrm>
            <a:prstGeom prst="roundRect">
              <a:avLst/>
            </a:prstGeom>
            <a:solidFill>
              <a:srgbClr val="FF0000">
                <a:alpha val="15000"/>
              </a:srgbClr>
            </a:solidFill>
            <a:ln>
              <a:solidFill>
                <a:srgbClr val="FF0000">
                  <a:alpha val="3200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>
              <p:custDataLst>
                <p:tags r:id="rId10"/>
              </p:custDataLst>
            </p:nvPr>
          </p:nvSpPr>
          <p:spPr>
            <a:xfrm>
              <a:off x="2721" y="4582"/>
              <a:ext cx="2239" cy="292"/>
            </a:xfrm>
            <a:prstGeom prst="roundRect">
              <a:avLst/>
            </a:prstGeom>
            <a:solidFill>
              <a:srgbClr val="FF0000">
                <a:alpha val="15000"/>
              </a:srgbClr>
            </a:solidFill>
            <a:ln>
              <a:solidFill>
                <a:srgbClr val="FF0000">
                  <a:alpha val="3200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>
              <p:custDataLst>
                <p:tags r:id="rId11"/>
              </p:custDataLst>
            </p:nvPr>
          </p:nvSpPr>
          <p:spPr>
            <a:xfrm>
              <a:off x="2721" y="5010"/>
              <a:ext cx="2239" cy="292"/>
            </a:xfrm>
            <a:prstGeom prst="roundRect">
              <a:avLst/>
            </a:prstGeom>
            <a:solidFill>
              <a:srgbClr val="FF0000">
                <a:alpha val="15000"/>
              </a:srgbClr>
            </a:solidFill>
            <a:ln>
              <a:solidFill>
                <a:srgbClr val="FF0000">
                  <a:alpha val="3200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圆角矩形 9"/>
          <p:cNvSpPr/>
          <p:nvPr>
            <p:custDataLst>
              <p:tags r:id="rId12"/>
            </p:custDataLst>
          </p:nvPr>
        </p:nvSpPr>
        <p:spPr>
          <a:xfrm>
            <a:off x="7633970" y="3496945"/>
            <a:ext cx="1339850" cy="185420"/>
          </a:xfrm>
          <a:prstGeom prst="roundRect">
            <a:avLst/>
          </a:prstGeom>
          <a:solidFill>
            <a:schemeClr val="bg1">
              <a:lumMod val="85000"/>
              <a:alpha val="11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3"/>
            </p:custDataLst>
          </p:nvPr>
        </p:nvSpPr>
        <p:spPr>
          <a:xfrm>
            <a:off x="7633970" y="4019550"/>
            <a:ext cx="1339850" cy="18542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08610" y="4766945"/>
            <a:ext cx="126549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学习步骤：</a:t>
            </a:r>
            <a:endParaRPr kumimoji="1" lang="zh-CN" altLang="en-US" sz="14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kumimoji="1" lang="en-US" altLang="zh-CN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1.</a:t>
            </a:r>
            <a:r>
              <a:rPr kumimoji="1" lang="zh-CN" altLang="en-US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学习目标</a:t>
            </a:r>
            <a:r>
              <a:rPr kumimoji="1" lang="en-US" altLang="zh-CN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2.</a:t>
            </a:r>
            <a:r>
              <a:rPr kumimoji="1" lang="zh-CN" altLang="en-US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学前预评估</a:t>
            </a:r>
            <a:r>
              <a:rPr kumimoji="1" lang="en-US" altLang="zh-CN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(</a:t>
            </a:r>
            <a:r>
              <a:rPr kumimoji="1" lang="zh-CN" altLang="en-US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与后评估进行对比</a:t>
            </a:r>
            <a:r>
              <a:rPr kumimoji="1" lang="en-US" altLang="zh-CN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)     3.</a:t>
            </a:r>
            <a:r>
              <a:rPr kumimoji="1" lang="zh-CN" altLang="en-US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学习课件</a:t>
            </a:r>
            <a:r>
              <a:rPr kumimoji="1" lang="en-US" altLang="zh-CN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4.</a:t>
            </a:r>
            <a:r>
              <a:rPr kumimoji="1" lang="zh-CN" altLang="en-US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知识点检测（包含知识点检测，实践与测验）</a:t>
            </a:r>
            <a:r>
              <a:rPr kumimoji="1" lang="en-US" altLang="zh-CN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5.</a:t>
            </a:r>
            <a:r>
              <a:rPr kumimoji="1" lang="zh-CN" altLang="en-US" sz="14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项目实操</a:t>
            </a:r>
            <a:endParaRPr kumimoji="1" lang="zh-CN" altLang="en-US" sz="14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437005" y="5074920"/>
            <a:ext cx="8900795" cy="120650"/>
            <a:chOff x="2263" y="7992"/>
            <a:chExt cx="14017" cy="190"/>
          </a:xfrm>
        </p:grpSpPr>
        <p:sp>
          <p:nvSpPr>
            <p:cNvPr id="13" name="右箭头 12"/>
            <p:cNvSpPr/>
            <p:nvPr/>
          </p:nvSpPr>
          <p:spPr>
            <a:xfrm>
              <a:off x="2263" y="7992"/>
              <a:ext cx="328" cy="19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右箭头 14"/>
            <p:cNvSpPr/>
            <p:nvPr>
              <p:custDataLst>
                <p:tags r:id="rId14"/>
              </p:custDataLst>
            </p:nvPr>
          </p:nvSpPr>
          <p:spPr>
            <a:xfrm>
              <a:off x="15952" y="7992"/>
              <a:ext cx="328" cy="19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右箭头 15"/>
            <p:cNvSpPr/>
            <p:nvPr>
              <p:custDataLst>
                <p:tags r:id="rId15"/>
              </p:custDataLst>
            </p:nvPr>
          </p:nvSpPr>
          <p:spPr>
            <a:xfrm>
              <a:off x="9212" y="7992"/>
              <a:ext cx="328" cy="19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右箭头 16"/>
            <p:cNvSpPr/>
            <p:nvPr>
              <p:custDataLst>
                <p:tags r:id="rId16"/>
              </p:custDataLst>
            </p:nvPr>
          </p:nvSpPr>
          <p:spPr>
            <a:xfrm>
              <a:off x="7239" y="7992"/>
              <a:ext cx="328" cy="19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74240" y="1478915"/>
            <a:ext cx="9733280" cy="4452620"/>
          </a:xfrm>
          <a:prstGeom prst="rect">
            <a:avLst/>
          </a:prstGeom>
        </p:spPr>
      </p:pic>
      <p:sp>
        <p:nvSpPr>
          <p:cNvPr id="29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6" name="textbox 296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sp>
        <p:nvSpPr>
          <p:cNvPr id="304" name="textbox 304"/>
          <p:cNvSpPr/>
          <p:nvPr/>
        </p:nvSpPr>
        <p:spPr>
          <a:xfrm>
            <a:off x="484230" y="271757"/>
            <a:ext cx="2285364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预</a:t>
            </a: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评估</a:t>
            </a:r>
            <a:endParaRPr lang="zh-CN" sz="3000" kern="0" spc="-4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308" name="path"/>
          <p:cNvSpPr/>
          <p:nvPr/>
        </p:nvSpPr>
        <p:spPr>
          <a:xfrm>
            <a:off x="455506" y="797030"/>
            <a:ext cx="2399734" cy="25400"/>
          </a:xfrm>
          <a:custGeom>
            <a:avLst/>
            <a:gdLst/>
            <a:ahLst/>
            <a:cxnLst/>
            <a:rect l="0" t="0" r="0" b="0"/>
            <a:pathLst>
              <a:path w="3779" h="40">
                <a:moveTo>
                  <a:pt x="0" y="20"/>
                </a:moveTo>
                <a:lnTo>
                  <a:pt x="3779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293620" y="3375660"/>
            <a:ext cx="750570" cy="21780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13000"/>
                  </a:srgb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9700" y="3211195"/>
            <a:ext cx="1619885" cy="14478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en-US" altLang="zh-CN" sz="10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1. </a:t>
            </a:r>
            <a:r>
              <a:rPr kumimoji="1" lang="zh-CN" altLang="en-US" sz="10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开始学习前评估目前的掌握内容</a:t>
            </a:r>
            <a:endParaRPr kumimoji="1" lang="zh-CN" altLang="en-US" sz="10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kumimoji="1" lang="en-US" altLang="zh-CN" sz="10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2.</a:t>
            </a:r>
            <a:r>
              <a:rPr kumimoji="1" lang="zh-CN" altLang="en-US" sz="10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章节学习完成后，后评估对比学习效果。</a:t>
            </a:r>
            <a:endParaRPr kumimoji="1" lang="zh-CN" altLang="en-US" sz="10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cxnSp>
        <p:nvCxnSpPr>
          <p:cNvPr id="4" name="直接箭头连接符 3"/>
          <p:cNvCxnSpPr>
            <a:stCxn id="3" idx="1"/>
          </p:cNvCxnSpPr>
          <p:nvPr>
            <p:custDataLst>
              <p:tags r:id="rId5"/>
            </p:custDataLst>
          </p:nvPr>
        </p:nvCxnSpPr>
        <p:spPr>
          <a:xfrm flipH="1">
            <a:off x="1798955" y="3484880"/>
            <a:ext cx="494665" cy="15875"/>
          </a:xfrm>
          <a:prstGeom prst="straightConnector1">
            <a:avLst/>
          </a:prstGeom>
          <a:ln w="12700" cap="flat" cmpd="sng">
            <a:solidFill>
              <a:srgbClr val="FF0000"/>
            </a:solidFill>
            <a:prstDash val="solid"/>
            <a:miter lim="800000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7885" y="1259840"/>
            <a:ext cx="9207500" cy="4757420"/>
          </a:xfrm>
          <a:prstGeom prst="rect">
            <a:avLst/>
          </a:prstGeom>
        </p:spPr>
      </p:pic>
      <p:sp>
        <p:nvSpPr>
          <p:cNvPr id="29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6" name="textbox 296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sp>
        <p:nvSpPr>
          <p:cNvPr id="304" name="textbox 304"/>
          <p:cNvSpPr/>
          <p:nvPr/>
        </p:nvSpPr>
        <p:spPr>
          <a:xfrm>
            <a:off x="484230" y="271757"/>
            <a:ext cx="2285364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学习</a:t>
            </a: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课件</a:t>
            </a:r>
            <a:endParaRPr lang="zh-CN" sz="3000" kern="0" spc="-4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308" name="path"/>
          <p:cNvSpPr/>
          <p:nvPr/>
        </p:nvSpPr>
        <p:spPr>
          <a:xfrm>
            <a:off x="455506" y="797030"/>
            <a:ext cx="2399734" cy="25400"/>
          </a:xfrm>
          <a:custGeom>
            <a:avLst/>
            <a:gdLst/>
            <a:ahLst/>
            <a:cxnLst/>
            <a:rect l="0" t="0" r="0" b="0"/>
            <a:pathLst>
              <a:path w="3779" h="40">
                <a:moveTo>
                  <a:pt x="0" y="20"/>
                </a:moveTo>
                <a:lnTo>
                  <a:pt x="3779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44195" y="3199130"/>
            <a:ext cx="1325880" cy="8820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点击学习本章节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内容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870075" y="3271520"/>
            <a:ext cx="1275715" cy="303530"/>
            <a:chOff x="3351" y="5399"/>
            <a:chExt cx="2459" cy="478"/>
          </a:xfrm>
        </p:grpSpPr>
        <p:sp>
          <p:nvSpPr>
            <p:cNvPr id="3" name="圆角矩形 2"/>
            <p:cNvSpPr/>
            <p:nvPr/>
          </p:nvSpPr>
          <p:spPr>
            <a:xfrm>
              <a:off x="3900" y="5399"/>
              <a:ext cx="1911" cy="47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13000"/>
                    </a:srgb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" name="直接箭头连接符 3"/>
            <p:cNvCxnSpPr/>
            <p:nvPr>
              <p:custDataLst>
                <p:tags r:id="rId5"/>
              </p:custDataLst>
            </p:nvPr>
          </p:nvCxnSpPr>
          <p:spPr>
            <a:xfrm flipH="1">
              <a:off x="3351" y="5630"/>
              <a:ext cx="549" cy="0"/>
            </a:xfrm>
            <a:prstGeom prst="straightConnector1">
              <a:avLst/>
            </a:prstGeom>
            <a:ln w="12700" cap="flat" cmpd="sng">
              <a:solidFill>
                <a:srgbClr val="FF0000"/>
              </a:solidFill>
              <a:prstDash val="solid"/>
              <a:miter lim="800000"/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89880" y="1653540"/>
            <a:ext cx="6409690" cy="3550920"/>
          </a:xfrm>
          <a:prstGeom prst="rect">
            <a:avLst/>
          </a:prstGeom>
        </p:spPr>
      </p:pic>
      <p:sp>
        <p:nvSpPr>
          <p:cNvPr id="29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6" name="textbox 296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sp>
        <p:nvSpPr>
          <p:cNvPr id="304" name="textbox 304"/>
          <p:cNvSpPr/>
          <p:nvPr/>
        </p:nvSpPr>
        <p:spPr>
          <a:xfrm>
            <a:off x="484230" y="271757"/>
            <a:ext cx="2285364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实践与</a:t>
            </a: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测验</a:t>
            </a:r>
            <a:endParaRPr lang="zh-CN" sz="3000" kern="0" spc="-4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308" name="path"/>
          <p:cNvSpPr/>
          <p:nvPr/>
        </p:nvSpPr>
        <p:spPr>
          <a:xfrm>
            <a:off x="455506" y="797030"/>
            <a:ext cx="2399734" cy="25400"/>
          </a:xfrm>
          <a:custGeom>
            <a:avLst/>
            <a:gdLst/>
            <a:ahLst/>
            <a:cxnLst/>
            <a:rect l="0" t="0" r="0" b="0"/>
            <a:pathLst>
              <a:path w="3779" h="40">
                <a:moveTo>
                  <a:pt x="0" y="20"/>
                </a:moveTo>
                <a:lnTo>
                  <a:pt x="3779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339840" y="3295015"/>
            <a:ext cx="631190" cy="364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可反复练习，实践模块有操作提示</a:t>
            </a:r>
            <a:endParaRPr kumimoji="1" lang="zh-CN" altLang="en-US" sz="6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8135" y="1546860"/>
            <a:ext cx="481266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实践与测验中，学生可以选择“</a:t>
            </a:r>
            <a:r>
              <a:rPr kumimoji="1" lang="zh-CN" altLang="en-US" sz="1200" b="1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真实软件练习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”或者“模拟练习“两种模式进行实战：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1.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学生电脑上有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Ps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软件即可下载素材包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在真实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软件环境下进行操作。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2.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学生电脑上如没有安装对应软件，也可以选择模拟练习模拟真实软件操作环境进行练习。</a:t>
            </a:r>
            <a:endParaRPr kumimoji="1" lang="en-US" altLang="zh-CN" sz="1200" spc="100" dirty="0"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3.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练习第一步：可观看操作视频学习，第二步进行实操。</a:t>
            </a:r>
            <a:endParaRPr kumimoji="1" lang="en-US" altLang="zh-CN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4.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操作时，如系统提示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2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次操作错误后，第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3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次仍然错误操作，系统将为学员显示正确的操作步骤。操作时，学生可以随时保存后缩小、悬挂或者退出实战操作界面，返回教学平台。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971030" y="2687320"/>
            <a:ext cx="2003425" cy="36830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>
            <p:custDataLst>
              <p:tags r:id="rId5"/>
            </p:custDataLst>
          </p:nvPr>
        </p:nvSpPr>
        <p:spPr>
          <a:xfrm>
            <a:off x="6971030" y="4485005"/>
            <a:ext cx="2003425" cy="368300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5389880" y="3429000"/>
            <a:ext cx="987425" cy="134620"/>
            <a:chOff x="8488" y="5400"/>
            <a:chExt cx="1555" cy="212"/>
          </a:xfrm>
        </p:grpSpPr>
        <p:sp>
          <p:nvSpPr>
            <p:cNvPr id="10" name="圆角矩形 9"/>
            <p:cNvSpPr/>
            <p:nvPr>
              <p:custDataLst>
                <p:tags r:id="rId6"/>
              </p:custDataLst>
            </p:nvPr>
          </p:nvSpPr>
          <p:spPr>
            <a:xfrm>
              <a:off x="8488" y="5400"/>
              <a:ext cx="1185" cy="21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13000"/>
                    </a:srgb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5" name="直接箭头连接符 14"/>
            <p:cNvCxnSpPr>
              <a:stCxn id="10" idx="3"/>
            </p:cNvCxnSpPr>
            <p:nvPr/>
          </p:nvCxnSpPr>
          <p:spPr>
            <a:xfrm>
              <a:off x="9673" y="5507"/>
              <a:ext cx="370" cy="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5389880" y="3591560"/>
            <a:ext cx="987425" cy="134620"/>
            <a:chOff x="8488" y="5400"/>
            <a:chExt cx="1555" cy="212"/>
          </a:xfrm>
        </p:grpSpPr>
        <p:sp>
          <p:nvSpPr>
            <p:cNvPr id="18" name="圆角矩形 17"/>
            <p:cNvSpPr/>
            <p:nvPr>
              <p:custDataLst>
                <p:tags r:id="rId7"/>
              </p:custDataLst>
            </p:nvPr>
          </p:nvSpPr>
          <p:spPr>
            <a:xfrm>
              <a:off x="8488" y="5400"/>
              <a:ext cx="1185" cy="21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13000"/>
                    </a:srgb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9" name="直接箭头连接符 18"/>
            <p:cNvCxnSpPr>
              <a:stCxn id="18" idx="3"/>
            </p:cNvCxnSpPr>
            <p:nvPr>
              <p:custDataLst>
                <p:tags r:id="rId8"/>
              </p:custDataLst>
            </p:nvPr>
          </p:nvCxnSpPr>
          <p:spPr>
            <a:xfrm>
              <a:off x="9673" y="5507"/>
              <a:ext cx="370" cy="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6339840" y="3591560"/>
            <a:ext cx="631190" cy="432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可多次测验，测验模块</a:t>
            </a:r>
            <a:r>
              <a:rPr kumimoji="1" lang="zh-CN" altLang="en-US" sz="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无操作提示</a:t>
            </a:r>
            <a:endParaRPr kumimoji="1" lang="zh-CN" altLang="en-US" sz="6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9140190" y="2687320"/>
            <a:ext cx="1337945" cy="364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600" spc="100" dirty="0">
                <a:solidFill>
                  <a:schemeClr val="accent2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模式</a:t>
            </a:r>
            <a:r>
              <a:rPr kumimoji="1" lang="en-US" altLang="zh-CN" sz="600" spc="100" dirty="0">
                <a:solidFill>
                  <a:schemeClr val="accent2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1: </a:t>
            </a:r>
            <a:r>
              <a:rPr kumimoji="1" lang="zh-CN" altLang="en-US" sz="600" spc="100" dirty="0">
                <a:solidFill>
                  <a:schemeClr val="accent2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使用真实软件练习</a:t>
            </a:r>
            <a:endParaRPr kumimoji="1" lang="zh-CN" altLang="en-US" sz="600" spc="100" dirty="0">
              <a:solidFill>
                <a:schemeClr val="accent2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9140190" y="4507865"/>
            <a:ext cx="1337945" cy="364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600" spc="100" dirty="0">
                <a:solidFill>
                  <a:schemeClr val="accent6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模式</a:t>
            </a:r>
            <a:r>
              <a:rPr kumimoji="1" lang="en-US" altLang="zh-CN" sz="600" spc="100" dirty="0">
                <a:solidFill>
                  <a:schemeClr val="accent6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2: </a:t>
            </a:r>
            <a:r>
              <a:rPr kumimoji="1" lang="zh-CN" altLang="en-US" sz="600" spc="100" dirty="0">
                <a:solidFill>
                  <a:schemeClr val="accent6">
                    <a:lumMod val="60000"/>
                    <a:lumOff val="4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使用模拟环境练习</a:t>
            </a:r>
            <a:endParaRPr kumimoji="1" lang="zh-CN" altLang="en-US" sz="600" spc="100" dirty="0">
              <a:solidFill>
                <a:schemeClr val="accent6">
                  <a:lumMod val="60000"/>
                  <a:lumOff val="40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/private/var/folders/7v/hsb01w397216wk5yrm1qqpbr0000gn/T/com.kingsoft.wpsoffice.mac/picturecompress_20240125133420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9850" y="1399540"/>
            <a:ext cx="5598160" cy="3293745"/>
          </a:xfrm>
          <a:prstGeom prst="rect">
            <a:avLst/>
          </a:prstGeom>
        </p:spPr>
      </p:pic>
      <p:sp>
        <p:nvSpPr>
          <p:cNvPr id="29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6" name="textbox 296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sp>
        <p:nvSpPr>
          <p:cNvPr id="308" name="path"/>
          <p:cNvSpPr/>
          <p:nvPr/>
        </p:nvSpPr>
        <p:spPr>
          <a:xfrm flipV="1">
            <a:off x="455295" y="753110"/>
            <a:ext cx="3624580" cy="76200"/>
          </a:xfrm>
          <a:custGeom>
            <a:avLst/>
            <a:gdLst/>
            <a:ahLst/>
            <a:cxnLst/>
            <a:rect l="0" t="0" r="0" b="0"/>
            <a:pathLst>
              <a:path w="3779" h="40">
                <a:moveTo>
                  <a:pt x="0" y="20"/>
                </a:moveTo>
                <a:lnTo>
                  <a:pt x="3779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" name="textbox 304"/>
          <p:cNvSpPr/>
          <p:nvPr>
            <p:custDataLst>
              <p:tags r:id="rId4"/>
            </p:custDataLst>
          </p:nvPr>
        </p:nvSpPr>
        <p:spPr>
          <a:xfrm>
            <a:off x="455295" y="271780"/>
            <a:ext cx="3724275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实践与测验</a:t>
            </a:r>
            <a:r>
              <a:rPr lang="en-US" alt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-</a:t>
            </a:r>
            <a:r>
              <a:rPr lang="zh-CN" altLang="en-US" sz="16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实践真实</a:t>
            </a:r>
            <a:r>
              <a:rPr lang="zh-CN" altLang="en-US" sz="16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软件练习</a:t>
            </a:r>
            <a:endParaRPr lang="zh-CN" altLang="en-US" sz="1600" kern="0" spc="-4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84505" y="1399540"/>
            <a:ext cx="5695315" cy="3329940"/>
            <a:chOff x="489" y="2258"/>
            <a:chExt cx="8969" cy="5244"/>
          </a:xfrm>
        </p:grpSpPr>
        <p:pic>
          <p:nvPicPr>
            <p:cNvPr id="6" name="图片 5" descr="/private/var/folders/7v/hsb01w397216wk5yrm1qqpbr0000gn/T/com.kingsoft.wpsoffice.mac/photoeditapp/20240125124255/temp.pngtemp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89" y="2258"/>
              <a:ext cx="8608" cy="5244"/>
            </a:xfrm>
            <a:prstGeom prst="rect">
              <a:avLst/>
            </a:prstGeom>
          </p:spPr>
        </p:pic>
        <p:sp>
          <p:nvSpPr>
            <p:cNvPr id="9" name="圆角矩形 8"/>
            <p:cNvSpPr/>
            <p:nvPr>
              <p:custDataLst>
                <p:tags r:id="rId7"/>
              </p:custDataLst>
            </p:nvPr>
          </p:nvSpPr>
          <p:spPr>
            <a:xfrm>
              <a:off x="5008" y="4232"/>
              <a:ext cx="3410" cy="58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>
              <p:custDataLst>
                <p:tags r:id="rId8"/>
              </p:custDataLst>
            </p:nvPr>
          </p:nvSpPr>
          <p:spPr>
            <a:xfrm>
              <a:off x="5433" y="5805"/>
              <a:ext cx="1918" cy="416"/>
            </a:xfrm>
            <a:prstGeom prst="round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9"/>
              </p:custDataLst>
            </p:nvPr>
          </p:nvSpPr>
          <p:spPr>
            <a:xfrm>
              <a:off x="5984" y="3874"/>
              <a:ext cx="2107" cy="57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kumimoji="1" lang="zh-CN" altLang="en-US" sz="600" spc="100" dirty="0">
                  <a:solidFill>
                    <a:schemeClr val="tx1"/>
                  </a:solidFill>
                  <a:latin typeface="Microsoft YaHei" panose="020B0503020204020204" charset="-122"/>
                  <a:ea typeface="Microsoft YaHei" panose="020B0503020204020204" charset="-122"/>
                  <a:sym typeface="+mn-ea"/>
                </a:rPr>
                <a:t>点击观看视频</a:t>
              </a:r>
              <a:r>
                <a:rPr kumimoji="1" lang="zh-CN" altLang="en-US" sz="600" spc="100" dirty="0">
                  <a:solidFill>
                    <a:schemeClr val="tx1"/>
                  </a:solidFill>
                  <a:latin typeface="Microsoft YaHei" panose="020B0503020204020204" charset="-122"/>
                  <a:ea typeface="Microsoft YaHei" panose="020B0503020204020204" charset="-122"/>
                  <a:sym typeface="+mn-ea"/>
                </a:rPr>
                <a:t>教程</a:t>
              </a:r>
              <a:endParaRPr kumimoji="1" lang="zh-CN" altLang="en-US" sz="600" spc="1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0"/>
              </p:custDataLst>
            </p:nvPr>
          </p:nvSpPr>
          <p:spPr>
            <a:xfrm>
              <a:off x="7351" y="5805"/>
              <a:ext cx="2107" cy="57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kumimoji="1" lang="zh-CN" altLang="en-US" sz="600" spc="100" dirty="0">
                  <a:solidFill>
                    <a:schemeClr val="tx1"/>
                  </a:solidFill>
                  <a:latin typeface="Microsoft YaHei" panose="020B0503020204020204" charset="-122"/>
                  <a:ea typeface="Microsoft YaHei" panose="020B0503020204020204" charset="-122"/>
                  <a:sym typeface="+mn-ea"/>
                </a:rPr>
                <a:t>下载素材包在软件中打开</a:t>
              </a:r>
              <a:r>
                <a:rPr kumimoji="1" lang="zh-CN" altLang="en-US" sz="600" spc="100" dirty="0">
                  <a:solidFill>
                    <a:schemeClr val="tx1"/>
                  </a:solidFill>
                  <a:latin typeface="Microsoft YaHei" panose="020B0503020204020204" charset="-122"/>
                  <a:ea typeface="Microsoft YaHei" panose="020B0503020204020204" charset="-122"/>
                  <a:sym typeface="+mn-ea"/>
                </a:rPr>
                <a:t>进行练习</a:t>
              </a:r>
              <a:endParaRPr kumimoji="1" lang="zh-CN" altLang="en-US" sz="600" spc="1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270875" y="999490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真实软件练习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27" name="圆角矩形 26"/>
          <p:cNvSpPr/>
          <p:nvPr>
            <p:custDataLst>
              <p:tags r:id="rId11"/>
            </p:custDataLst>
          </p:nvPr>
        </p:nvSpPr>
        <p:spPr>
          <a:xfrm>
            <a:off x="9347835" y="2425700"/>
            <a:ext cx="1754505" cy="551815"/>
          </a:xfrm>
          <a:prstGeom prst="roundRect">
            <a:avLst>
              <a:gd name="adj" fmla="val 6904"/>
            </a:avLst>
          </a:prstGeom>
          <a:noFill/>
          <a:ln w="22225">
            <a:solidFill>
              <a:srgbClr val="FFC000">
                <a:alpha val="91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>
            <p:custDataLst>
              <p:tags r:id="rId12"/>
            </p:custDataLst>
          </p:nvPr>
        </p:nvSpPr>
        <p:spPr>
          <a:xfrm>
            <a:off x="9347835" y="3104515"/>
            <a:ext cx="1754505" cy="1017270"/>
          </a:xfrm>
          <a:prstGeom prst="roundRect">
            <a:avLst>
              <a:gd name="adj" fmla="val 6904"/>
            </a:avLst>
          </a:prstGeom>
          <a:noFill/>
          <a:ln w="22225">
            <a:solidFill>
              <a:srgbClr val="FFC000">
                <a:alpha val="91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9977755" y="270192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练习要求说明</a:t>
            </a:r>
            <a:endParaRPr kumimoji="1" lang="zh-CN" altLang="en-US" sz="1200" spc="100" dirty="0">
              <a:solidFill>
                <a:srgbClr val="FFC000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4"/>
            </p:custDataLst>
          </p:nvPr>
        </p:nvSpPr>
        <p:spPr>
          <a:xfrm>
            <a:off x="9977755" y="3802380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练习步骤提示</a:t>
            </a:r>
            <a:endParaRPr kumimoji="1" lang="zh-CN" altLang="en-US" sz="1200" spc="100" dirty="0">
              <a:solidFill>
                <a:srgbClr val="FFC000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84505" y="5067935"/>
            <a:ext cx="114223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注：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用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s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软件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打开下载的素材文件（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PSD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文件）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，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Photoshop 2020/2022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版本：在“窗口”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“扩展功能”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/”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扩展（旧版）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”-“MSi-courseware”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即可打开课程平台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插件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6" name="textbox 296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sp>
        <p:nvSpPr>
          <p:cNvPr id="304" name="textbox 304"/>
          <p:cNvSpPr/>
          <p:nvPr/>
        </p:nvSpPr>
        <p:spPr>
          <a:xfrm>
            <a:off x="484505" y="271780"/>
            <a:ext cx="3724275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实践与测验</a:t>
            </a:r>
            <a:r>
              <a:rPr lang="en-US" alt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-</a:t>
            </a:r>
            <a:r>
              <a:rPr lang="zh-CN" altLang="en-US" sz="16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实践模拟练习</a:t>
            </a:r>
            <a:endParaRPr lang="zh-CN" altLang="en-US" sz="1600" kern="0" spc="-4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308" name="path"/>
          <p:cNvSpPr/>
          <p:nvPr/>
        </p:nvSpPr>
        <p:spPr>
          <a:xfrm flipV="1">
            <a:off x="455295" y="764540"/>
            <a:ext cx="3322955" cy="76200"/>
          </a:xfrm>
          <a:custGeom>
            <a:avLst/>
            <a:gdLst/>
            <a:ahLst/>
            <a:cxnLst/>
            <a:rect l="0" t="0" r="0" b="0"/>
            <a:pathLst>
              <a:path w="3779" h="40">
                <a:moveTo>
                  <a:pt x="0" y="20"/>
                </a:moveTo>
                <a:lnTo>
                  <a:pt x="3779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" name="图片 2" descr="/private/var/folders/7v/hsb01w397216wk5yrm1qqpbr0000gn/T/com.kingsoft.wpsoffice.mac/picturecompress_20240125130835/output_1.pngoutput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99505" y="1399540"/>
            <a:ext cx="5708015" cy="33299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8277225" y="1058545"/>
            <a:ext cx="1780540" cy="234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1200" spc="1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模拟练习页面</a:t>
            </a:r>
            <a:r>
              <a:rPr kumimoji="1" lang="en-US" altLang="zh-CN" sz="1200" spc="1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网页端</a:t>
            </a:r>
            <a:endParaRPr kumimoji="1" lang="zh-CN" altLang="en-US" sz="1200" spc="100" dirty="0">
              <a:solidFill>
                <a:schemeClr val="tx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0718800" y="2504440"/>
            <a:ext cx="1119505" cy="1652905"/>
          </a:xfrm>
          <a:prstGeom prst="roundRect">
            <a:avLst/>
          </a:prstGeom>
          <a:noFill/>
          <a:ln w="22225">
            <a:solidFill>
              <a:schemeClr val="accent1">
                <a:lumMod val="75000"/>
                <a:alpha val="91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586720" y="4836160"/>
            <a:ext cx="1780540" cy="234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1200" spc="1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练习操作步骤</a:t>
            </a:r>
            <a:r>
              <a:rPr kumimoji="1" lang="zh-CN" altLang="en-US" sz="1200" spc="1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提示</a:t>
            </a:r>
            <a:endParaRPr kumimoji="1" lang="zh-CN" altLang="en-US" sz="1200" spc="100" dirty="0">
              <a:solidFill>
                <a:schemeClr val="tx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4505" y="1515110"/>
            <a:ext cx="5960110" cy="2932430"/>
            <a:chOff x="492" y="2818"/>
            <a:chExt cx="9386" cy="4618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492" y="2818"/>
              <a:ext cx="7708" cy="4619"/>
            </a:xfrm>
            <a:prstGeom prst="rect">
              <a:avLst/>
            </a:prstGeom>
          </p:spPr>
        </p:pic>
        <p:sp>
          <p:nvSpPr>
            <p:cNvPr id="11" name="圆角矩形 10"/>
            <p:cNvSpPr/>
            <p:nvPr>
              <p:custDataLst>
                <p:tags r:id="rId8"/>
              </p:custDataLst>
            </p:nvPr>
          </p:nvSpPr>
          <p:spPr>
            <a:xfrm>
              <a:off x="4362" y="5019"/>
              <a:ext cx="3410" cy="58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>
              <p:custDataLst>
                <p:tags r:id="rId9"/>
              </p:custDataLst>
            </p:nvPr>
          </p:nvSpPr>
          <p:spPr>
            <a:xfrm>
              <a:off x="4712" y="6221"/>
              <a:ext cx="1918" cy="416"/>
            </a:xfrm>
            <a:prstGeom prst="round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0"/>
              </p:custDataLst>
            </p:nvPr>
          </p:nvSpPr>
          <p:spPr>
            <a:xfrm>
              <a:off x="7772" y="5022"/>
              <a:ext cx="2107" cy="57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kumimoji="1" lang="zh-CN" altLang="en-US" sz="600" spc="100" dirty="0">
                  <a:solidFill>
                    <a:schemeClr val="tx1"/>
                  </a:solidFill>
                  <a:latin typeface="Microsoft YaHei" panose="020B0503020204020204" charset="-122"/>
                  <a:ea typeface="Microsoft YaHei" panose="020B0503020204020204" charset="-122"/>
                  <a:sym typeface="+mn-ea"/>
                </a:rPr>
                <a:t>点击观看视频</a:t>
              </a:r>
              <a:r>
                <a:rPr kumimoji="1" lang="zh-CN" altLang="en-US" sz="600" spc="100" dirty="0">
                  <a:solidFill>
                    <a:schemeClr val="tx1"/>
                  </a:solidFill>
                  <a:latin typeface="Microsoft YaHei" panose="020B0503020204020204" charset="-122"/>
                  <a:ea typeface="Microsoft YaHei" panose="020B0503020204020204" charset="-122"/>
                  <a:sym typeface="+mn-ea"/>
                </a:rPr>
                <a:t>教程</a:t>
              </a:r>
              <a:endParaRPr kumimoji="1" lang="zh-CN" altLang="en-US" sz="600" spc="1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>
              <a:off x="6630" y="6221"/>
              <a:ext cx="2255" cy="57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kumimoji="1" lang="zh-CN" altLang="en-US" sz="600" spc="100" dirty="0">
                  <a:solidFill>
                    <a:schemeClr val="tx1"/>
                  </a:solidFill>
                  <a:latin typeface="Microsoft YaHei" panose="020B0503020204020204" charset="-122"/>
                  <a:ea typeface="Microsoft YaHei" panose="020B0503020204020204" charset="-122"/>
                  <a:sym typeface="+mn-ea"/>
                </a:rPr>
                <a:t>点击跳转新网页进行模拟</a:t>
              </a:r>
              <a:r>
                <a:rPr kumimoji="1" lang="zh-CN" altLang="en-US" sz="600" spc="100" dirty="0">
                  <a:solidFill>
                    <a:schemeClr val="tx1"/>
                  </a:solidFill>
                  <a:latin typeface="Microsoft YaHei" panose="020B0503020204020204" charset="-122"/>
                  <a:ea typeface="Microsoft YaHei" panose="020B0503020204020204" charset="-122"/>
                  <a:sym typeface="+mn-ea"/>
                </a:rPr>
                <a:t>练习</a:t>
              </a:r>
              <a:endParaRPr kumimoji="1" lang="zh-CN" altLang="en-US" sz="600" spc="1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84505" y="5070475"/>
            <a:ext cx="88607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注：操作时，如系统提示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2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次操作错误后（红色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方块），第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3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次仍然错误操作，系统将为学员显示正确的操作步骤。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操作时，学生可以随时保存后缩小、悬挂或者退出实战操作界面，返回教学平台。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4505" y="1399540"/>
            <a:ext cx="6471920" cy="4232910"/>
          </a:xfrm>
          <a:prstGeom prst="rect">
            <a:avLst/>
          </a:prstGeom>
        </p:spPr>
      </p:pic>
      <p:sp>
        <p:nvSpPr>
          <p:cNvPr id="29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6" name="textbox 296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sp>
        <p:nvSpPr>
          <p:cNvPr id="304" name="textbox 304"/>
          <p:cNvSpPr/>
          <p:nvPr/>
        </p:nvSpPr>
        <p:spPr>
          <a:xfrm>
            <a:off x="484505" y="271780"/>
            <a:ext cx="1130300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altLang="en-US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项目</a:t>
            </a:r>
            <a:endParaRPr lang="zh-CN" altLang="en-US" sz="1600" kern="0" spc="-4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308" name="path"/>
          <p:cNvSpPr/>
          <p:nvPr/>
        </p:nvSpPr>
        <p:spPr>
          <a:xfrm flipV="1">
            <a:off x="455295" y="764540"/>
            <a:ext cx="960755" cy="128905"/>
          </a:xfrm>
          <a:custGeom>
            <a:avLst/>
            <a:gdLst/>
            <a:ahLst/>
            <a:cxnLst/>
            <a:rect l="0" t="0" r="0" b="0"/>
            <a:pathLst>
              <a:path w="3779" h="40">
                <a:moveTo>
                  <a:pt x="0" y="20"/>
                </a:moveTo>
                <a:lnTo>
                  <a:pt x="3779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912495" y="2504440"/>
            <a:ext cx="5183505" cy="675640"/>
          </a:xfrm>
          <a:prstGeom prst="roundRect">
            <a:avLst>
              <a:gd name="adj" fmla="val 8740"/>
            </a:avLst>
          </a:prstGeom>
          <a:noFill/>
          <a:ln w="22225">
            <a:solidFill>
              <a:schemeClr val="accent1">
                <a:lumMod val="75000"/>
                <a:alpha val="91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912495" y="3946525"/>
            <a:ext cx="5183505" cy="675640"/>
          </a:xfrm>
          <a:prstGeom prst="roundRect">
            <a:avLst>
              <a:gd name="adj" fmla="val 8740"/>
            </a:avLst>
          </a:prstGeom>
          <a:noFill/>
          <a:ln w="25400">
            <a:solidFill>
              <a:schemeClr val="accent6">
                <a:lumMod val="60000"/>
                <a:lumOff val="40000"/>
                <a:alpha val="91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52005" y="2266315"/>
            <a:ext cx="47555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项目与实践与测验类似，学生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同样可以选择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“</a:t>
            </a:r>
            <a:r>
              <a:rPr kumimoji="1" lang="zh-CN" altLang="en-US" sz="1200" b="1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真实软件练习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”或者“模拟练习“两种模式进行实战。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54225" y="1399540"/>
            <a:ext cx="7957820" cy="4223385"/>
          </a:xfrm>
          <a:prstGeom prst="rect">
            <a:avLst/>
          </a:prstGeom>
        </p:spPr>
      </p:pic>
      <p:sp>
        <p:nvSpPr>
          <p:cNvPr id="29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6" name="textbox 296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sp>
        <p:nvSpPr>
          <p:cNvPr id="304" name="textbox 304"/>
          <p:cNvSpPr/>
          <p:nvPr/>
        </p:nvSpPr>
        <p:spPr>
          <a:xfrm>
            <a:off x="484505" y="271780"/>
            <a:ext cx="1569720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altLang="en-US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</a:t>
            </a:r>
            <a:endParaRPr lang="zh-CN" altLang="en-US" sz="3000" kern="0" spc="-4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308" name="path"/>
          <p:cNvSpPr/>
          <p:nvPr/>
        </p:nvSpPr>
        <p:spPr>
          <a:xfrm flipV="1">
            <a:off x="455295" y="764540"/>
            <a:ext cx="960755" cy="128905"/>
          </a:xfrm>
          <a:custGeom>
            <a:avLst/>
            <a:gdLst/>
            <a:ahLst/>
            <a:cxnLst/>
            <a:rect l="0" t="0" r="0" b="0"/>
            <a:pathLst>
              <a:path w="3779" h="40">
                <a:moveTo>
                  <a:pt x="0" y="20"/>
                </a:moveTo>
                <a:lnTo>
                  <a:pt x="3779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2054225" y="2275840"/>
            <a:ext cx="763270" cy="235585"/>
          </a:xfrm>
          <a:prstGeom prst="roundRect">
            <a:avLst>
              <a:gd name="adj" fmla="val 8740"/>
            </a:avLst>
          </a:prstGeom>
          <a:noFill/>
          <a:ln w="25400">
            <a:solidFill>
              <a:schemeClr val="accent6">
                <a:lumMod val="60000"/>
                <a:lumOff val="40000"/>
                <a:alpha val="91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80035" y="2071370"/>
            <a:ext cx="47555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学生端成绩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查询：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课程导航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可显示各章节模块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的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完成情况与分数。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64" name="textbox 564"/>
          <p:cNvSpPr/>
          <p:nvPr/>
        </p:nvSpPr>
        <p:spPr>
          <a:xfrm>
            <a:off x="504586" y="2940334"/>
            <a:ext cx="3993515" cy="15182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8415" algn="l" rtl="0" eaLnBrk="0">
              <a:lnSpc>
                <a:spcPts val="1630"/>
              </a:lnSpc>
            </a:pPr>
            <a:r>
              <a:rPr sz="1300" b="1" kern="0" spc="-5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教师端登录入口链接：</a:t>
            </a:r>
            <a:endParaRPr lang="en-US" altLang="en-US" sz="1300" dirty="0"/>
          </a:p>
          <a:p>
            <a:pPr algn="l" rtl="0" eaLnBrk="0">
              <a:lnSpc>
                <a:spcPct val="110000"/>
              </a:lnSpc>
            </a:pPr>
            <a:r>
              <a:rPr kumimoji="1" lang="en-US" altLang="zh-CN" sz="1300" b="1" spc="1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  <a:hlinkClick r:id="rId1" tooltip="" action="ppaction://hlinkfile"/>
              </a:rPr>
              <a:t>msi-acp.com</a:t>
            </a:r>
            <a:endParaRPr kumimoji="1" lang="en-US" altLang="zh-CN" sz="1300" b="1" spc="100" dirty="0">
              <a:solidFill>
                <a:schemeClr val="accent1">
                  <a:lumMod val="7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algn="l" rtl="0" eaLnBrk="0">
              <a:lnSpc>
                <a:spcPct val="110000"/>
              </a:lnSpc>
            </a:pPr>
            <a:endParaRPr lang="en-US" altLang="en-US" sz="1000" dirty="0"/>
          </a:p>
          <a:p>
            <a:pPr marL="18415" algn="l" rtl="0" eaLnBrk="0">
              <a:lnSpc>
                <a:spcPts val="1630"/>
              </a:lnSpc>
              <a:spcBef>
                <a:spcPts val="395"/>
              </a:spcBef>
            </a:pPr>
            <a:r>
              <a:rPr sz="1300" b="1" kern="0" spc="-5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教师端登录账号获取：</a:t>
            </a:r>
            <a:endParaRPr lang="en-US" altLang="en-US" sz="1300" dirty="0"/>
          </a:p>
          <a:p>
            <a:pPr algn="l" rtl="0" eaLnBrk="0">
              <a:lnSpc>
                <a:spcPct val="103000"/>
              </a:lnSpc>
            </a:pPr>
            <a:endParaRPr lang="en-US" altLang="en-US" sz="800" dirty="0"/>
          </a:p>
          <a:p>
            <a:pPr marL="12700" indent="-635" algn="l" rtl="0" eaLnBrk="0">
              <a:lnSpc>
                <a:spcPct val="117000"/>
              </a:lnSpc>
              <a:spcBef>
                <a:spcPts val="5"/>
              </a:spcBef>
            </a:pPr>
            <a:r>
              <a:rPr sz="1100" kern="0" spc="-1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请联系Adobe Certified Professional中国运营管理中心工作人员 </a:t>
            </a:r>
            <a:r>
              <a:rPr sz="1200" kern="0" spc="-7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获取贵院校的专属管理账号。</a:t>
            </a:r>
            <a:endParaRPr lang="en-US" altLang="en-US" sz="1200" dirty="0"/>
          </a:p>
        </p:txBody>
      </p:sp>
      <p:sp>
        <p:nvSpPr>
          <p:cNvPr id="566" name="textbox 566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568" name="picture 5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sp>
        <p:nvSpPr>
          <p:cNvPr id="570" name="textbox 570"/>
          <p:cNvSpPr/>
          <p:nvPr/>
        </p:nvSpPr>
        <p:spPr>
          <a:xfrm>
            <a:off x="480481" y="1781455"/>
            <a:ext cx="3911600" cy="6134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5240" algn="l" rtl="0" eaLnBrk="0">
              <a:lnSpc>
                <a:spcPct val="97000"/>
              </a:lnSpc>
            </a:pPr>
            <a:r>
              <a:rPr sz="1400" kern="0" spc="-8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系统</a:t>
            </a:r>
            <a:r>
              <a:rPr sz="1400" kern="0" spc="-7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提供教师端</a:t>
            </a:r>
            <a:r>
              <a:rPr lang="zh-CN" sz="1400" kern="0" spc="-7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</a:t>
            </a:r>
            <a:r>
              <a:rPr sz="1400" kern="0" spc="-7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管理的功能，老师在管理端可</a:t>
            </a:r>
            <a:r>
              <a:rPr sz="1400" kern="0" spc="-5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查</a:t>
            </a:r>
            <a:endParaRPr lang="en-US" altLang="en-US" sz="1400" dirty="0"/>
          </a:p>
          <a:p>
            <a:pPr marL="12700" algn="l" rtl="0" eaLnBrk="0">
              <a:lnSpc>
                <a:spcPts val="3000"/>
              </a:lnSpc>
            </a:pPr>
            <a:r>
              <a:rPr sz="1400" kern="0" spc="-9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看学生</a:t>
            </a:r>
            <a:r>
              <a:rPr lang="zh-CN" sz="1400" kern="0" spc="-9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学习</a:t>
            </a:r>
            <a:r>
              <a:rPr sz="1400" kern="0" spc="-9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的</a:t>
            </a:r>
            <a:r>
              <a:rPr sz="1400" b="1" kern="0" spc="-9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进度、</a:t>
            </a:r>
            <a:r>
              <a:rPr lang="zh-CN" sz="1400" b="1" kern="0" spc="-9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检测</a:t>
            </a:r>
            <a:r>
              <a:rPr sz="1400" b="1" kern="0" spc="-9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结果、分析报告</a:t>
            </a:r>
            <a:r>
              <a:rPr sz="1400" kern="0" spc="-9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等。</a:t>
            </a:r>
            <a:endParaRPr lang="en-US" altLang="en-US" sz="1400" dirty="0"/>
          </a:p>
        </p:txBody>
      </p:sp>
      <p:pic>
        <p:nvPicPr>
          <p:cNvPr id="572" name="picture 5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74" name="textbox 574"/>
          <p:cNvSpPr/>
          <p:nvPr/>
        </p:nvSpPr>
        <p:spPr>
          <a:xfrm>
            <a:off x="472038" y="271757"/>
            <a:ext cx="2678429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sz="3000" kern="0" spc="-2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</a:t>
            </a:r>
            <a:r>
              <a:rPr lang="zh-CN" sz="3000" kern="0" spc="-2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</a:t>
            </a:r>
            <a:r>
              <a:rPr sz="3000" kern="0" spc="-2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管理</a:t>
            </a:r>
            <a:endParaRPr lang="en-US" altLang="en-US" sz="3000" dirty="0"/>
          </a:p>
        </p:txBody>
      </p:sp>
      <p:sp>
        <p:nvSpPr>
          <p:cNvPr id="576" name="path"/>
          <p:cNvSpPr/>
          <p:nvPr/>
        </p:nvSpPr>
        <p:spPr>
          <a:xfrm>
            <a:off x="455506" y="797030"/>
            <a:ext cx="2727774" cy="254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37960" y="1466215"/>
            <a:ext cx="2763520" cy="32550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82" name="textbox 58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584" name="picture 5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590" name="picture 5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2" name="textbox 592"/>
          <p:cNvSpPr/>
          <p:nvPr/>
        </p:nvSpPr>
        <p:spPr>
          <a:xfrm>
            <a:off x="48423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endParaRPr lang="en-US" altLang="en-US" sz="1600" dirty="0"/>
          </a:p>
        </p:txBody>
      </p:sp>
      <p:sp>
        <p:nvSpPr>
          <p:cNvPr id="594" name="path"/>
          <p:cNvSpPr/>
          <p:nvPr/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图片 1" descr="msi-教师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" y="1399540"/>
            <a:ext cx="8687435" cy="47218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9333230" y="2071370"/>
            <a:ext cx="31045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教师端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界面：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登录后会显示该教师名下所有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点击进入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对应课程。</a:t>
            </a:r>
            <a:endParaRPr kumimoji="1" lang="en-US" altLang="zh-CN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/>
          <p:nvPr/>
        </p:nvSpPr>
        <p:spPr>
          <a:xfrm>
            <a:off x="6416675" y="1757680"/>
            <a:ext cx="4577715" cy="33197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270"/>
              </a:lnSpc>
            </a:pPr>
            <a:r>
              <a:rPr sz="2600" kern="0" spc="-6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•</a:t>
            </a:r>
            <a:r>
              <a:rPr sz="2600" kern="0" spc="26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2600" kern="0" spc="-6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平台简介</a:t>
            </a:r>
            <a:endParaRPr lang="en-US" altLang="en-US" sz="2600" dirty="0"/>
          </a:p>
          <a:p>
            <a:pPr marL="12700" algn="l" rtl="0" eaLnBrk="0">
              <a:lnSpc>
                <a:spcPts val="3295"/>
              </a:lnSpc>
              <a:spcBef>
                <a:spcPts val="1260"/>
              </a:spcBef>
            </a:pPr>
            <a:r>
              <a:rPr sz="2600" kern="0" spc="-4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•</a:t>
            </a:r>
            <a:r>
              <a:rPr sz="2600" kern="0" spc="26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2600" kern="0" spc="-4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系统配置</a:t>
            </a:r>
            <a:r>
              <a:rPr lang="zh-CN" sz="2600" kern="0" spc="-4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及要求</a:t>
            </a:r>
            <a:endParaRPr lang="en-US" altLang="en-US" sz="2600" dirty="0"/>
          </a:p>
          <a:p>
            <a:pPr marL="12700" algn="l" rtl="0" eaLnBrk="0">
              <a:lnSpc>
                <a:spcPts val="3300"/>
              </a:lnSpc>
              <a:spcBef>
                <a:spcPts val="1235"/>
              </a:spcBef>
            </a:pPr>
            <a:r>
              <a:rPr sz="2600" kern="0" spc="-3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•</a:t>
            </a:r>
            <a:r>
              <a:rPr sz="2600" kern="0" spc="21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2600" kern="0" spc="-3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界面及功能模块</a:t>
            </a:r>
            <a:endParaRPr lang="en-US" altLang="en-US" sz="2600" dirty="0"/>
          </a:p>
          <a:p>
            <a:pPr marL="12700" algn="l" rtl="0" eaLnBrk="0">
              <a:lnSpc>
                <a:spcPts val="3290"/>
              </a:lnSpc>
              <a:spcBef>
                <a:spcPts val="1230"/>
              </a:spcBef>
            </a:pPr>
            <a:r>
              <a:rPr sz="2600" kern="0" spc="-5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•</a:t>
            </a:r>
            <a:r>
              <a:rPr sz="2600" kern="0" spc="28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lang="zh-CN" sz="2600" kern="0" spc="-5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学生账号界面及功能模块</a:t>
            </a:r>
            <a:endParaRPr lang="en-US" altLang="en-US" sz="2600" dirty="0">
              <a:solidFill>
                <a:srgbClr val="535353"/>
              </a:solidFill>
            </a:endParaRPr>
          </a:p>
          <a:p>
            <a:pPr marL="12700" algn="l" rtl="0" eaLnBrk="0">
              <a:lnSpc>
                <a:spcPts val="3285"/>
              </a:lnSpc>
              <a:spcBef>
                <a:spcPts val="1240"/>
              </a:spcBef>
            </a:pPr>
            <a:r>
              <a:rPr sz="2600" kern="0" spc="-8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•</a:t>
            </a:r>
            <a:r>
              <a:rPr sz="2600" kern="0" spc="26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lang="zh-CN" sz="2600" kern="0" spc="-8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课程学习步骤</a:t>
            </a:r>
            <a:endParaRPr lang="en-US" altLang="en-US" sz="2600" dirty="0">
              <a:solidFill>
                <a:srgbClr val="535353"/>
              </a:solidFill>
            </a:endParaRPr>
          </a:p>
          <a:p>
            <a:pPr algn="l" rtl="0" eaLnBrk="0">
              <a:lnSpc>
                <a:spcPct val="103000"/>
              </a:lnSpc>
            </a:pPr>
            <a:endParaRPr lang="en-US" altLang="en-US" sz="1000" dirty="0">
              <a:solidFill>
                <a:srgbClr val="535353"/>
              </a:solidFill>
            </a:endParaRPr>
          </a:p>
          <a:p>
            <a:pPr algn="l" rtl="0" eaLnBrk="0">
              <a:lnSpc>
                <a:spcPct val="9000"/>
              </a:lnSpc>
            </a:pPr>
            <a:endParaRPr lang="en-US" altLang="en-US" sz="100" dirty="0">
              <a:solidFill>
                <a:srgbClr val="535353"/>
              </a:solidFill>
            </a:endParaRPr>
          </a:p>
          <a:p>
            <a:pPr marL="12700" algn="l" rtl="0" eaLnBrk="0">
              <a:lnSpc>
                <a:spcPts val="3290"/>
              </a:lnSpc>
            </a:pPr>
            <a:r>
              <a:rPr sz="2600" kern="0" spc="-3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•</a:t>
            </a:r>
            <a:r>
              <a:rPr sz="2600" kern="0" spc="210" dirty="0">
                <a:solidFill>
                  <a:srgbClr val="535353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2600" kern="0" spc="-3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</a:t>
            </a:r>
            <a:r>
              <a:rPr lang="zh-CN" sz="2600" kern="0" spc="-3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课程管理</a:t>
            </a:r>
            <a:endParaRPr lang="zh-CN" sz="2600" kern="0" spc="-30" dirty="0">
              <a:solidFill>
                <a:srgbClr val="535353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10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" name="textbox 1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sp>
        <p:nvSpPr>
          <p:cNvPr id="16" name="textbox 16"/>
          <p:cNvSpPr/>
          <p:nvPr/>
        </p:nvSpPr>
        <p:spPr>
          <a:xfrm>
            <a:off x="2700322" y="2800732"/>
            <a:ext cx="2541904" cy="11969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2000"/>
              </a:lnSpc>
            </a:pPr>
            <a:r>
              <a:rPr sz="3900" kern="0" spc="-20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TABLE</a:t>
            </a:r>
            <a:r>
              <a:rPr sz="3900" kern="0" spc="-3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3900" kern="0" spc="-20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OF</a:t>
            </a:r>
            <a:endParaRPr lang="en-US" altLang="en-US" sz="3900" dirty="0"/>
          </a:p>
          <a:p>
            <a:pPr algn="l" rtl="0" eaLnBrk="0">
              <a:lnSpc>
                <a:spcPct val="106000"/>
              </a:lnSpc>
            </a:pPr>
            <a:endParaRPr lang="en-US" altLang="en-US" sz="12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algn="r" rtl="0" eaLnBrk="0">
              <a:lnSpc>
                <a:spcPct val="82000"/>
              </a:lnSpc>
            </a:pPr>
            <a:r>
              <a:rPr sz="3900" kern="0" spc="-2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CO</a:t>
            </a:r>
            <a:r>
              <a:rPr sz="3900" kern="0" spc="-23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NTENT</a:t>
            </a:r>
            <a:r>
              <a:rPr sz="3900" kern="0" spc="-2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</a:t>
            </a:r>
            <a:endParaRPr lang="en-US" altLang="en-US" sz="3900" dirty="0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82" name="textbox 58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584" name="picture 5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590" name="picture 5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2" name="textbox 592"/>
          <p:cNvSpPr/>
          <p:nvPr/>
        </p:nvSpPr>
        <p:spPr>
          <a:xfrm>
            <a:off x="48423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endParaRPr lang="en-US" altLang="en-US" sz="1600" dirty="0"/>
          </a:p>
        </p:txBody>
      </p:sp>
      <p:sp>
        <p:nvSpPr>
          <p:cNvPr id="594" name="path"/>
          <p:cNvSpPr/>
          <p:nvPr/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" name="图片 2" descr="msi-教师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" y="1341120"/>
            <a:ext cx="8592820" cy="460883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798445" y="2063750"/>
            <a:ext cx="719455" cy="46545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4204970" y="2063750"/>
            <a:ext cx="719455" cy="46545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5735955" y="2063750"/>
            <a:ext cx="719455" cy="46545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6"/>
            </p:custDataLst>
          </p:nvPr>
        </p:nvSpPr>
        <p:spPr>
          <a:xfrm>
            <a:off x="7266940" y="2063750"/>
            <a:ext cx="719455" cy="46545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717800" y="2529205"/>
            <a:ext cx="6096000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9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该课程已注册学生</a:t>
            </a:r>
            <a:r>
              <a:rPr kumimoji="1" lang="en-US" altLang="zh-CN" sz="9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</a:t>
            </a:r>
            <a:r>
              <a:rPr kumimoji="1" lang="zh-CN" altLang="en-US" sz="9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已完成课程</a:t>
            </a:r>
            <a:r>
              <a:rPr kumimoji="1" lang="en-US" altLang="zh-CN" sz="9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   </a:t>
            </a:r>
            <a:r>
              <a:rPr kumimoji="1" lang="zh-CN" altLang="en-US" sz="9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课程学习中</a:t>
            </a:r>
            <a:r>
              <a:rPr kumimoji="1" lang="en-US" altLang="zh-CN" sz="9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       </a:t>
            </a:r>
            <a:r>
              <a:rPr kumimoji="1" lang="zh-CN" altLang="en-US" sz="9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尚未开始</a:t>
            </a:r>
            <a:r>
              <a:rPr kumimoji="1" lang="zh-CN" altLang="en-US" sz="900" spc="100" dirty="0">
                <a:solidFill>
                  <a:srgbClr val="FFC000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endParaRPr kumimoji="1" lang="zh-CN" altLang="en-US" sz="900" spc="100" dirty="0">
              <a:solidFill>
                <a:srgbClr val="FFC000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2" name="textbox 592"/>
          <p:cNvSpPr/>
          <p:nvPr>
            <p:custDataLst>
              <p:tags r:id="rId3"/>
            </p:custDataLst>
          </p:nvPr>
        </p:nvSpPr>
        <p:spPr>
          <a:xfrm>
            <a:off x="48423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endParaRPr lang="en-US" altLang="en-US" sz="1600" dirty="0"/>
          </a:p>
        </p:txBody>
      </p:sp>
      <p:sp>
        <p:nvSpPr>
          <p:cNvPr id="594" name="path"/>
          <p:cNvSpPr/>
          <p:nvPr>
            <p:custDataLst>
              <p:tags r:id="rId4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90500" y="1581785"/>
            <a:ext cx="31045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可切换查看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参与人（课程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学生）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成绩（学生学习成绩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）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708910" y="1000125"/>
            <a:ext cx="8081010" cy="4480560"/>
            <a:chOff x="4266" y="2285"/>
            <a:chExt cx="12726" cy="7056"/>
          </a:xfrm>
        </p:grpSpPr>
        <p:pic>
          <p:nvPicPr>
            <p:cNvPr id="2" name="图片 1" descr="msi-教师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6" y="2285"/>
              <a:ext cx="12727" cy="6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圆角矩形 4"/>
            <p:cNvSpPr/>
            <p:nvPr>
              <p:custDataLst>
                <p:tags r:id="rId7"/>
              </p:custDataLst>
            </p:nvPr>
          </p:nvSpPr>
          <p:spPr>
            <a:xfrm>
              <a:off x="4407" y="3419"/>
              <a:ext cx="1133" cy="101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8"/>
              </p:custDataLst>
            </p:nvPr>
          </p:nvSpPr>
          <p:spPr>
            <a:xfrm>
              <a:off x="7657" y="5069"/>
              <a:ext cx="1133" cy="427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>
              <p:custDataLst>
                <p:tags r:id="rId9"/>
              </p:custDataLst>
            </p:nvPr>
          </p:nvSpPr>
          <p:spPr>
            <a:xfrm>
              <a:off x="9345" y="5069"/>
              <a:ext cx="1133" cy="4273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>
              <p:custDataLst>
                <p:tags r:id="rId10"/>
              </p:custDataLst>
            </p:nvPr>
          </p:nvSpPr>
          <p:spPr>
            <a:xfrm>
              <a:off x="10768" y="5069"/>
              <a:ext cx="1133" cy="4273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>
              <p:custDataLst>
                <p:tags r:id="rId11"/>
              </p:custDataLst>
            </p:nvPr>
          </p:nvSpPr>
          <p:spPr>
            <a:xfrm>
              <a:off x="12101" y="5069"/>
              <a:ext cx="1133" cy="4273"/>
            </a:xfrm>
            <a:prstGeom prst="round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>
              <p:custDataLst>
                <p:tags r:id="rId12"/>
              </p:custDataLst>
            </p:nvPr>
          </p:nvSpPr>
          <p:spPr>
            <a:xfrm>
              <a:off x="14278" y="5069"/>
              <a:ext cx="1133" cy="4273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862195" y="5527040"/>
            <a:ext cx="718820" cy="2654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学生姓名</a:t>
            </a:r>
            <a:r>
              <a:rPr kumimoji="1" lang="en-US" altLang="zh-CN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         </a:t>
            </a:r>
            <a:endParaRPr kumimoji="1" lang="zh-CN" altLang="en-US" sz="9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85180" y="5527040"/>
            <a:ext cx="952500" cy="373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学生登录系统用户名</a:t>
            </a:r>
            <a:endParaRPr kumimoji="1" lang="zh-CN" altLang="en-US" sz="9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6699885" y="5527040"/>
            <a:ext cx="857250" cy="373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en-US" altLang="zh-CN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</a:t>
            </a:r>
            <a:r>
              <a:rPr kumimoji="1" lang="zh-CN" altLang="en-US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学生</a:t>
            </a:r>
            <a:r>
              <a:rPr kumimoji="1" lang="en-US" altLang="zh-CN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/</a:t>
            </a:r>
            <a:r>
              <a:rPr kumimoji="1" lang="zh-CN" altLang="en-US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教师（系统</a:t>
            </a:r>
            <a:r>
              <a:rPr kumimoji="1" lang="zh-CN" altLang="en-US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设置）</a:t>
            </a:r>
            <a:endParaRPr kumimoji="1" lang="zh-CN" altLang="en-US" sz="9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7718425" y="5527040"/>
            <a:ext cx="857250" cy="373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en-US" altLang="zh-CN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</a:t>
            </a:r>
            <a:r>
              <a:rPr kumimoji="1" lang="zh-CN" altLang="en-US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分组</a:t>
            </a:r>
            <a:endParaRPr kumimoji="1" lang="zh-CN" altLang="en-US" sz="9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9066530" y="5527040"/>
            <a:ext cx="857250" cy="373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最近课程</a:t>
            </a:r>
            <a:endParaRPr kumimoji="1" lang="zh-CN" altLang="en-US" sz="9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kumimoji="1" lang="zh-CN" altLang="en-US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访问</a:t>
            </a:r>
            <a:r>
              <a:rPr kumimoji="1" lang="zh-CN" altLang="en-US" sz="9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时间</a:t>
            </a:r>
            <a:endParaRPr kumimoji="1" lang="zh-CN" altLang="en-US" sz="9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msi-教师-4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1589405"/>
            <a:ext cx="5193030" cy="2828290"/>
          </a:xfrm>
          <a:prstGeom prst="rect">
            <a:avLst/>
          </a:prstGeom>
        </p:spPr>
      </p:pic>
      <p:pic>
        <p:nvPicPr>
          <p:cNvPr id="21" name="图片 20" descr="msi-教师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670" y="1589405"/>
            <a:ext cx="5192395" cy="2811780"/>
          </a:xfrm>
          <a:prstGeom prst="rect">
            <a:avLst/>
          </a:prstGeom>
        </p:spPr>
      </p:pic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2" name="textbox 592"/>
          <p:cNvSpPr/>
          <p:nvPr>
            <p:custDataLst>
              <p:tags r:id="rId5"/>
            </p:custDataLst>
          </p:nvPr>
        </p:nvSpPr>
        <p:spPr>
          <a:xfrm>
            <a:off x="48423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594" name="path"/>
          <p:cNvSpPr/>
          <p:nvPr>
            <p:custDataLst>
              <p:tags r:id="rId6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551815" y="4605020"/>
            <a:ext cx="58248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可按角色、小组、未活动时间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筛选参与人（课程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学生）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未活动时间可输入数字按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天、星期、月进行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筛选。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8"/>
            </p:custDataLst>
          </p:nvPr>
        </p:nvSpPr>
        <p:spPr>
          <a:xfrm>
            <a:off x="1993265" y="2303145"/>
            <a:ext cx="442595" cy="50673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9"/>
            </p:custDataLst>
          </p:nvPr>
        </p:nvSpPr>
        <p:spPr>
          <a:xfrm>
            <a:off x="8159115" y="2303780"/>
            <a:ext cx="719455" cy="9220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3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33375" y="973455"/>
            <a:ext cx="57873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评分人报表：可查看所有学生各章节学习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分数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5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pic>
        <p:nvPicPr>
          <p:cNvPr id="17" name="图片 16" descr="msi-教师-5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765" y="1618615"/>
            <a:ext cx="5786755" cy="3068955"/>
          </a:xfrm>
          <a:prstGeom prst="rect">
            <a:avLst/>
          </a:prstGeom>
        </p:spPr>
      </p:pic>
      <p:pic>
        <p:nvPicPr>
          <p:cNvPr id="18" name="图片 17" descr="msi-教师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70" y="1618615"/>
            <a:ext cx="5683250" cy="3068320"/>
          </a:xfrm>
          <a:prstGeom prst="rect">
            <a:avLst/>
          </a:prstGeom>
        </p:spPr>
      </p:pic>
      <p:sp>
        <p:nvSpPr>
          <p:cNvPr id="19" name="圆角矩形 18"/>
          <p:cNvSpPr/>
          <p:nvPr>
            <p:custDataLst>
              <p:tags r:id="rId8"/>
            </p:custDataLst>
          </p:nvPr>
        </p:nvSpPr>
        <p:spPr>
          <a:xfrm>
            <a:off x="2655570" y="3128645"/>
            <a:ext cx="2279650" cy="34671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9"/>
            </p:custDataLst>
          </p:nvPr>
        </p:nvSpPr>
        <p:spPr>
          <a:xfrm>
            <a:off x="2808605" y="3255645"/>
            <a:ext cx="105410" cy="15875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>
            <a:stCxn id="20" idx="3"/>
          </p:cNvCxnSpPr>
          <p:nvPr/>
        </p:nvCxnSpPr>
        <p:spPr>
          <a:xfrm>
            <a:off x="2914015" y="3335020"/>
            <a:ext cx="5594985" cy="2311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>
            <p:custDataLst>
              <p:tags r:id="rId10"/>
            </p:custDataLst>
          </p:nvPr>
        </p:nvSpPr>
        <p:spPr>
          <a:xfrm>
            <a:off x="9095105" y="3475355"/>
            <a:ext cx="2399665" cy="15875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18770" y="498538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注：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点击“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+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”可展开本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章各小节分数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详情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24" name="圆角矩形 23"/>
          <p:cNvSpPr/>
          <p:nvPr>
            <p:custDataLst>
              <p:tags r:id="rId11"/>
            </p:custDataLst>
          </p:nvPr>
        </p:nvSpPr>
        <p:spPr>
          <a:xfrm>
            <a:off x="1660525" y="2477135"/>
            <a:ext cx="301625" cy="23177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25515" y="2714625"/>
            <a:ext cx="5788025" cy="18446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6750" y="1812925"/>
            <a:ext cx="4904740" cy="3310890"/>
          </a:xfrm>
          <a:prstGeom prst="rect">
            <a:avLst/>
          </a:prstGeom>
        </p:spPr>
      </p:pic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7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333375" y="973455"/>
            <a:ext cx="67195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评分人报表：点击小节百分比后的放大镜图标，可跳转该学生具体答题情况。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9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10"/>
            </p:custDataLst>
          </p:nvPr>
        </p:nvSpPr>
        <p:spPr>
          <a:xfrm>
            <a:off x="3843655" y="4113530"/>
            <a:ext cx="105410" cy="15875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>
            <a:stCxn id="20" idx="3"/>
          </p:cNvCxnSpPr>
          <p:nvPr/>
        </p:nvCxnSpPr>
        <p:spPr>
          <a:xfrm flipV="1">
            <a:off x="3949065" y="3562350"/>
            <a:ext cx="2018665" cy="6305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455295" y="540448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注：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点击“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+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”可展开本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章各小节分数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详情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3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33375" y="973455"/>
            <a:ext cx="82689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评分人报表：点击带下划线的小节标题，可跳转该小节所有已完成学习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的学生具体答题情况。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5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6"/>
            </p:custDataLst>
          </p:nvPr>
        </p:nvSpPr>
        <p:spPr>
          <a:xfrm>
            <a:off x="3843655" y="4113530"/>
            <a:ext cx="105410" cy="15875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55295" y="540448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注：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点击“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+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”可展开本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章各小节分数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详情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00140" y="2364740"/>
            <a:ext cx="5409565" cy="2129155"/>
          </a:xfrm>
          <a:prstGeom prst="rect">
            <a:avLst/>
          </a:prstGeom>
          <a:ln>
            <a:solidFill>
              <a:srgbClr val="FF0000"/>
            </a:solidFill>
            <a:bevel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2295" y="2116455"/>
            <a:ext cx="4750435" cy="2513330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 flipV="1">
            <a:off x="3067685" y="3518535"/>
            <a:ext cx="3117850" cy="1752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msi-教师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770" y="1838960"/>
            <a:ext cx="5429885" cy="2934335"/>
          </a:xfrm>
          <a:prstGeom prst="rect">
            <a:avLst/>
          </a:prstGeom>
        </p:spPr>
      </p:pic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4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33375" y="973455"/>
            <a:ext cx="57873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成绩历史记录：可查看所有学生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/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指定学生的历史学习分数和情况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6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7"/>
            </p:custDataLst>
          </p:nvPr>
        </p:nvSpPr>
        <p:spPr>
          <a:xfrm>
            <a:off x="1902460" y="2574925"/>
            <a:ext cx="332105" cy="15811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>
            <a:stCxn id="20" idx="3"/>
          </p:cNvCxnSpPr>
          <p:nvPr/>
        </p:nvCxnSpPr>
        <p:spPr>
          <a:xfrm>
            <a:off x="2234565" y="2654300"/>
            <a:ext cx="3713480" cy="238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18770" y="498538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注：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筛选出的成绩的历史记录可以进行本地下载。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pic>
        <p:nvPicPr>
          <p:cNvPr id="5" name="图片 4" descr="msi-教师-7-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765" y="1838960"/>
            <a:ext cx="5354955" cy="2944495"/>
          </a:xfrm>
          <a:prstGeom prst="rect">
            <a:avLst/>
          </a:prstGeom>
        </p:spPr>
      </p:pic>
      <p:sp>
        <p:nvSpPr>
          <p:cNvPr id="6" name="圆角矩形 5"/>
          <p:cNvSpPr/>
          <p:nvPr>
            <p:custDataLst>
              <p:tags r:id="rId9"/>
            </p:custDataLst>
          </p:nvPr>
        </p:nvSpPr>
        <p:spPr>
          <a:xfrm>
            <a:off x="2527300" y="2733040"/>
            <a:ext cx="290830" cy="121285"/>
          </a:xfrm>
          <a:prstGeom prst="roundRect">
            <a:avLst/>
          </a:prstGeom>
          <a:noFill/>
          <a:ln w="127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10"/>
            </p:custDataLst>
          </p:nvPr>
        </p:nvSpPr>
        <p:spPr>
          <a:xfrm>
            <a:off x="2557145" y="3016885"/>
            <a:ext cx="793115" cy="121285"/>
          </a:xfrm>
          <a:prstGeom prst="round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1"/>
            </p:custDataLst>
          </p:nvPr>
        </p:nvSpPr>
        <p:spPr>
          <a:xfrm>
            <a:off x="2545715" y="3321050"/>
            <a:ext cx="876300" cy="121285"/>
          </a:xfrm>
          <a:prstGeom prst="roundRect">
            <a:avLst/>
          </a:pr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12"/>
            </p:custDataLst>
          </p:nvPr>
        </p:nvSpPr>
        <p:spPr>
          <a:xfrm>
            <a:off x="2545715" y="3493135"/>
            <a:ext cx="876300" cy="121285"/>
          </a:xfrm>
          <a:prstGeom prst="round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2755900" y="2646045"/>
            <a:ext cx="6096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8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5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可选择学生</a:t>
            </a:r>
            <a:endParaRPr kumimoji="1" lang="zh-CN" altLang="en-US" sz="5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3350260" y="2968625"/>
            <a:ext cx="6096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8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5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可选择指定章或者小节</a:t>
            </a:r>
            <a:endParaRPr kumimoji="1" lang="zh-CN" altLang="en-US" sz="5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3422015" y="3217545"/>
            <a:ext cx="6096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8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5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可选择课程开始学习的时间</a:t>
            </a:r>
            <a:endParaRPr kumimoji="1" lang="zh-CN" altLang="en-US" sz="5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3422015" y="3429000"/>
            <a:ext cx="6096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8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5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可选择课程结束学习的时间</a:t>
            </a:r>
            <a:endParaRPr kumimoji="1" lang="zh-CN" altLang="en-US" sz="5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65445" y="2141220"/>
            <a:ext cx="6206490" cy="3204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6240" y="1915795"/>
            <a:ext cx="4888865" cy="294195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3422015" y="3429000"/>
            <a:ext cx="6096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8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5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可选择课程结束学习的时间</a:t>
            </a:r>
            <a:endParaRPr kumimoji="1" lang="zh-CN" altLang="en-US" sz="5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8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333375" y="973455"/>
            <a:ext cx="57873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成绩历史记录：可查看所有学生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/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指定学生的历史学习分数和情况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10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11"/>
            </p:custDataLst>
          </p:nvPr>
        </p:nvSpPr>
        <p:spPr>
          <a:xfrm>
            <a:off x="9185910" y="3664585"/>
            <a:ext cx="824865" cy="21336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18770" y="4985385"/>
            <a:ext cx="82664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例如：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筛选出的成绩的历史记录下拉到底部，找到蓝色字体</a:t>
            </a:r>
            <a:r>
              <a:rPr kumimoji="1" lang="zh-CN" altLang="en-US" sz="1600" b="1" spc="1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“试答：</a:t>
            </a:r>
            <a:r>
              <a:rPr kumimoji="1" lang="en-US" altLang="zh-CN" sz="1600" b="1" spc="1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13</a:t>
            </a:r>
            <a:r>
              <a:rPr kumimoji="1" lang="zh-CN" altLang="en-US" sz="1600" b="1" spc="1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”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点击可生成分析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报表。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3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33375" y="973455"/>
            <a:ext cx="95351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成绩历史记录：可查看所有学生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/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指定学生的历史学习分数和情况，并生成统计表格及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分析图表。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5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5295" y="2159635"/>
            <a:ext cx="3244850" cy="2284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60215" y="2159635"/>
            <a:ext cx="3260090" cy="2284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85150" y="2159635"/>
            <a:ext cx="3539490" cy="221107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318770" y="4985385"/>
            <a:ext cx="82664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例如：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筛选出的成绩的历史记录下拉到底部，找到蓝色字体</a:t>
            </a:r>
            <a:r>
              <a:rPr kumimoji="1" lang="zh-CN" altLang="en-US" sz="1600" b="1" spc="1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“试答：</a:t>
            </a:r>
            <a:r>
              <a:rPr kumimoji="1" lang="en-US" altLang="zh-CN" sz="1600" b="1" spc="1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13</a:t>
            </a:r>
            <a:r>
              <a:rPr kumimoji="1" lang="zh-CN" altLang="en-US" sz="1600" b="1" spc="1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”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点击可生成分析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报表。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下拉到底部，可下载所选成绩历史记录，继续下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拉可查看各分数段学生数统计。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3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33375" y="973455"/>
            <a:ext cx="71443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概览报表：可筛选查看指定小组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/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指定成员的整体的课程完成进度和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分数。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5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pic>
        <p:nvPicPr>
          <p:cNvPr id="2" name="图片 1" descr="msi-教师-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5" y="1812925"/>
            <a:ext cx="7503795" cy="3997325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7"/>
            </p:custDataLst>
          </p:nvPr>
        </p:nvSpPr>
        <p:spPr>
          <a:xfrm>
            <a:off x="3490595" y="2856865"/>
            <a:ext cx="332105" cy="15811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6400165" y="3724275"/>
            <a:ext cx="461645" cy="24130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140450" y="4123055"/>
            <a:ext cx="1558925" cy="241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8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课程分数（换算百分比）</a:t>
            </a:r>
            <a:endParaRPr kumimoji="1" lang="en-US" altLang="zh-CN" sz="8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/>
          <p:nvPr/>
        </p:nvSpPr>
        <p:spPr>
          <a:xfrm>
            <a:off x="6029325" y="2451735"/>
            <a:ext cx="5419090" cy="24276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390"/>
              </a:lnSpc>
              <a:spcBef>
                <a:spcPts val="580"/>
              </a:spcBef>
            </a:pPr>
            <a:endParaRPr sz="1900" kern="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  <a:p>
            <a:pPr marL="12700" algn="l" rtl="0" eaLnBrk="0">
              <a:lnSpc>
                <a:spcPts val="2390"/>
              </a:lnSpc>
              <a:spcBef>
                <a:spcPts val="580"/>
              </a:spcBef>
            </a:pPr>
            <a:endParaRPr sz="1900" kern="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22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" name="textbox 24"/>
          <p:cNvSpPr/>
          <p:nvPr/>
        </p:nvSpPr>
        <p:spPr>
          <a:xfrm>
            <a:off x="440055" y="2827020"/>
            <a:ext cx="4429125" cy="28905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200000"/>
              </a:lnSpc>
            </a:pPr>
            <a:r>
              <a:rPr sz="1300" kern="0" spc="-5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Adobe数字教学平台，</a:t>
            </a:r>
            <a:r>
              <a:rPr lang="zh-CN" sz="1300" kern="0" spc="-5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已</a:t>
            </a:r>
            <a:r>
              <a:rPr sz="1300" kern="0" spc="-5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在全球148个国家/地区的院校中应</a:t>
            </a:r>
            <a:r>
              <a:rPr lang="zh-CN" sz="1300" kern="0" spc="-5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用。</a:t>
            </a:r>
            <a:endParaRPr lang="zh-CN" sz="1300" kern="0" spc="-50" dirty="0">
              <a:solidFill>
                <a:schemeClr val="tx1">
                  <a:alpha val="10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  <a:p>
            <a:pPr marL="12700" algn="l" rtl="0" eaLnBrk="0">
              <a:lnSpc>
                <a:spcPct val="200000"/>
              </a:lnSpc>
            </a:pPr>
            <a:r>
              <a:rPr sz="1300" kern="0" spc="-5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由Adobe Certified Professional</a:t>
            </a:r>
            <a:r>
              <a:rPr lang="en-US" sz="1300" kern="0" spc="-5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 </a:t>
            </a:r>
            <a:r>
              <a:rPr sz="1300" kern="0" spc="-5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中国运营管理中心引进，</a:t>
            </a:r>
            <a:r>
              <a:rPr sz="1300" kern="0" spc="-5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以行业领先的应用标准（Adobe Creative Cloud）为内容基础，旨在为院校</a:t>
            </a:r>
            <a:r>
              <a:rPr sz="1300" kern="0" spc="-1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及教</a:t>
            </a:r>
            <a:r>
              <a:rPr sz="1300" kern="0" spc="-2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育机构的视</a:t>
            </a:r>
            <a:r>
              <a:rPr sz="1300" kern="0" spc="-10" dirty="0">
                <a:solidFill>
                  <a:schemeClr val="tx1"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觉传达、数字媒体、影视动漫等专业</a:t>
            </a:r>
            <a:r>
              <a:rPr lang="zh-CN" altLang="en-US" sz="13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提供与行业和教育相关的包含学习材料、实战练习、测试及评估的教学平台</a:t>
            </a:r>
            <a:r>
              <a:rPr lang="zh-CN" altLang="en-US" sz="13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。</a:t>
            </a:r>
            <a:endParaRPr lang="zh-CN" altLang="en-US" sz="13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marL="20320" indent="10795" algn="l" rtl="0" eaLnBrk="0">
              <a:lnSpc>
                <a:spcPct val="150000"/>
              </a:lnSpc>
              <a:spcBef>
                <a:spcPts val="50"/>
              </a:spcBef>
            </a:pPr>
            <a:endParaRPr sz="1300" dirty="0"/>
          </a:p>
        </p:txBody>
      </p:sp>
      <p:sp>
        <p:nvSpPr>
          <p:cNvPr id="26" name="textbox 26"/>
          <p:cNvSpPr/>
          <p:nvPr/>
        </p:nvSpPr>
        <p:spPr>
          <a:xfrm>
            <a:off x="433176" y="1454340"/>
            <a:ext cx="3586479" cy="10388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8415" algn="l" rtl="0" eaLnBrk="0">
              <a:lnSpc>
                <a:spcPts val="3795"/>
              </a:lnSpc>
            </a:pPr>
            <a:r>
              <a:rPr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什么是</a:t>
            </a:r>
            <a:endParaRPr lang="en-US" altLang="en-US" sz="3000" dirty="0"/>
          </a:p>
          <a:p>
            <a:pPr algn="r" rtl="0" eaLnBrk="0">
              <a:lnSpc>
                <a:spcPts val="3775"/>
              </a:lnSpc>
              <a:spcBef>
                <a:spcPts val="405"/>
              </a:spcBef>
            </a:pPr>
            <a:r>
              <a:rPr sz="3000" kern="0" spc="-1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Adobe</a:t>
            </a:r>
            <a:r>
              <a:rPr sz="3000" kern="0" spc="-1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数字</a:t>
            </a:r>
            <a:r>
              <a:rPr lang="zh-CN" sz="3000" kern="0" spc="-1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教学</a:t>
            </a:r>
            <a:r>
              <a:rPr sz="3000" kern="0" spc="-1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平台？</a:t>
            </a:r>
            <a:endParaRPr lang="en-US" altLang="en-US" sz="3000" dirty="0"/>
          </a:p>
        </p:txBody>
      </p:sp>
      <p:sp>
        <p:nvSpPr>
          <p:cNvPr id="28" name="textbox 28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34" name="textbox 34"/>
          <p:cNvSpPr/>
          <p:nvPr/>
        </p:nvSpPr>
        <p:spPr>
          <a:xfrm>
            <a:off x="479658" y="271757"/>
            <a:ext cx="1527810" cy="5048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70"/>
              </a:lnSpc>
            </a:pPr>
            <a:r>
              <a:rPr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平台</a:t>
            </a: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简介</a:t>
            </a:r>
            <a:endParaRPr lang="zh-CN" sz="3000" kern="0" spc="-4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36" name="path"/>
          <p:cNvSpPr/>
          <p:nvPr/>
        </p:nvSpPr>
        <p:spPr>
          <a:xfrm>
            <a:off x="455506" y="797030"/>
            <a:ext cx="1598061" cy="25400"/>
          </a:xfrm>
          <a:custGeom>
            <a:avLst/>
            <a:gdLst/>
            <a:ahLst/>
            <a:cxnLst/>
            <a:rect l="0" t="0" r="0" b="0"/>
            <a:pathLst>
              <a:path w="2516" h="40">
                <a:moveTo>
                  <a:pt x="0" y="20"/>
                </a:moveTo>
                <a:lnTo>
                  <a:pt x="2516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" name="path"/>
          <p:cNvSpPr/>
          <p:nvPr/>
        </p:nvSpPr>
        <p:spPr>
          <a:xfrm>
            <a:off x="440266" y="2647045"/>
            <a:ext cx="1023969" cy="25400"/>
          </a:xfrm>
          <a:custGeom>
            <a:avLst/>
            <a:gdLst/>
            <a:ahLst/>
            <a:cxnLst/>
            <a:rect l="0" t="0" r="0" b="0"/>
            <a:pathLst>
              <a:path w="1612" h="40">
                <a:moveTo>
                  <a:pt x="0" y="20"/>
                </a:moveTo>
                <a:lnTo>
                  <a:pt x="1612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" name="图片 2" descr="/private/var/folders/7v/hsb01w397216wk5yrm1qqpbr0000gn/T/com.kingsoft.wpsoffice.mac/photoeditapp/20240125103005/temp.pngte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99685" y="1454150"/>
            <a:ext cx="6924675" cy="4498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3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33375" y="973455"/>
            <a:ext cx="71443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用户报表：可筛选查看指定小组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/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指定成员的课程完成进度和分数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详情。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5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pic>
        <p:nvPicPr>
          <p:cNvPr id="3" name="图片 2" descr="msi-教师-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75" y="1671955"/>
            <a:ext cx="7820025" cy="4272280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7"/>
            </p:custDataLst>
          </p:nvPr>
        </p:nvSpPr>
        <p:spPr>
          <a:xfrm>
            <a:off x="6256020" y="2902585"/>
            <a:ext cx="1221740" cy="26543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8"/>
            </p:custDataLst>
          </p:nvPr>
        </p:nvSpPr>
        <p:spPr>
          <a:xfrm>
            <a:off x="2056765" y="3009900"/>
            <a:ext cx="915035" cy="15811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9"/>
            </p:custDataLst>
          </p:nvPr>
        </p:nvSpPr>
        <p:spPr>
          <a:xfrm>
            <a:off x="6562725" y="3168015"/>
            <a:ext cx="915035" cy="15811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si-教师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295" y="2276475"/>
            <a:ext cx="5502275" cy="2931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4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33375" y="973455"/>
            <a:ext cx="71443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设置：可设置成绩册，课程成绩及评分人报表页面显示，建议保留系统设置，请勿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更改。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量表：建议保留系统设置，请勿更改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6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7"/>
            </p:custDataLst>
          </p:nvPr>
        </p:nvSpPr>
        <p:spPr>
          <a:xfrm>
            <a:off x="1936750" y="2868930"/>
            <a:ext cx="220980" cy="15875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msi-教师-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0" y="2280920"/>
            <a:ext cx="5502275" cy="2922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7838440" y="2837180"/>
            <a:ext cx="220980" cy="15875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20790" y="1958340"/>
            <a:ext cx="5363845" cy="2941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msi-教师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1958340"/>
            <a:ext cx="5513705" cy="2941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6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333375" y="973455"/>
            <a:ext cx="71443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分数段：可设置不同分数区间段的分数等级，如需更改可进入编辑，进行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修改。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8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9"/>
            </p:custDataLst>
          </p:nvPr>
        </p:nvSpPr>
        <p:spPr>
          <a:xfrm>
            <a:off x="2188210" y="2526030"/>
            <a:ext cx="220980" cy="15875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10"/>
            </p:custDataLst>
          </p:nvPr>
        </p:nvSpPr>
        <p:spPr>
          <a:xfrm>
            <a:off x="9043035" y="3143885"/>
            <a:ext cx="220980" cy="17564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734550" y="3291205"/>
            <a:ext cx="1765300" cy="386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8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可编辑不同的分数</a:t>
            </a:r>
            <a:r>
              <a:rPr kumimoji="1" lang="zh-CN" altLang="en-US" sz="8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区间</a:t>
            </a:r>
            <a:endParaRPr kumimoji="1" lang="zh-CN" altLang="en-US" sz="8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kumimoji="1" lang="zh-CN" altLang="en-US" sz="8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进行修改分数对应等级。</a:t>
            </a:r>
            <a:endParaRPr kumimoji="1" lang="zh-CN" altLang="en-US" sz="8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2" name="textbox 632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94" name="path"/>
          <p:cNvSpPr/>
          <p:nvPr>
            <p:custDataLst>
              <p:tags r:id="rId3"/>
            </p:custDataLst>
          </p:nvPr>
        </p:nvSpPr>
        <p:spPr>
          <a:xfrm flipV="1">
            <a:off x="455295" y="778510"/>
            <a:ext cx="1979930" cy="76200"/>
          </a:xfrm>
          <a:custGeom>
            <a:avLst/>
            <a:gdLst/>
            <a:ahLst/>
            <a:cxnLst/>
            <a:rect l="0" t="0" r="0" b="0"/>
            <a:pathLst>
              <a:path w="4295" h="40">
                <a:moveTo>
                  <a:pt x="0" y="20"/>
                </a:moveTo>
                <a:lnTo>
                  <a:pt x="4295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33375" y="973455"/>
            <a:ext cx="714438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导航：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-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导出：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1.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可按分组或指定学生导出指定章节的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2.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本地导出支持格式：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open document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电子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表格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纯文本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文件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Excel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电子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表格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  XML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文件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3.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选择导出的格式，下拉页面，点击下载即可。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6" name="textbox 592"/>
          <p:cNvSpPr/>
          <p:nvPr>
            <p:custDataLst>
              <p:tags r:id="rId5"/>
            </p:custDataLst>
          </p:nvPr>
        </p:nvSpPr>
        <p:spPr>
          <a:xfrm>
            <a:off x="455020" y="271757"/>
            <a:ext cx="2516504" cy="50736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95"/>
              </a:lnSpc>
            </a:pPr>
            <a:r>
              <a:rPr lang="zh-CN" sz="3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教师端界面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</a:t>
            </a:r>
            <a:r>
              <a:rPr lang="zh-CN" sz="1000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成绩）</a:t>
            </a:r>
            <a:endParaRPr lang="zh-CN" altLang="en-US" sz="1000" kern="0" spc="-3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54040" y="854710"/>
            <a:ext cx="5577840" cy="4144010"/>
            <a:chOff x="7078" y="1737"/>
            <a:chExt cx="10348" cy="7295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7078" y="1737"/>
              <a:ext cx="10348" cy="72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圆角矩形 4"/>
            <p:cNvSpPr/>
            <p:nvPr>
              <p:custDataLst>
                <p:tags r:id="rId8"/>
              </p:custDataLst>
            </p:nvPr>
          </p:nvSpPr>
          <p:spPr>
            <a:xfrm>
              <a:off x="7441" y="3141"/>
              <a:ext cx="4334" cy="41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>
              <p:custDataLst>
                <p:tags r:id="rId9"/>
              </p:custDataLst>
            </p:nvPr>
          </p:nvSpPr>
          <p:spPr>
            <a:xfrm>
              <a:off x="7442" y="3600"/>
              <a:ext cx="1564" cy="41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>
              <p:custDataLst>
                <p:tags r:id="rId10"/>
              </p:custDataLst>
            </p:nvPr>
          </p:nvSpPr>
          <p:spPr>
            <a:xfrm>
              <a:off x="9705" y="4506"/>
              <a:ext cx="1717" cy="452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703570" y="4999355"/>
            <a:ext cx="4634230" cy="718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圆角矩形 11"/>
          <p:cNvSpPr/>
          <p:nvPr>
            <p:custDataLst>
              <p:tags r:id="rId13"/>
            </p:custDataLst>
          </p:nvPr>
        </p:nvSpPr>
        <p:spPr>
          <a:xfrm>
            <a:off x="7382510" y="5349875"/>
            <a:ext cx="652145" cy="23431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box 788"/>
          <p:cNvSpPr/>
          <p:nvPr/>
        </p:nvSpPr>
        <p:spPr>
          <a:xfrm>
            <a:off x="3809953" y="3552626"/>
            <a:ext cx="4606290" cy="7626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5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1000"/>
              </a:lnSpc>
            </a:pPr>
            <a:r>
              <a:rPr sz="6000" b="1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THANKYOU</a:t>
            </a:r>
            <a:r>
              <a:rPr sz="6000" b="1" kern="0" spc="3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!</a:t>
            </a:r>
            <a:endParaRPr lang="en-US" altLang="en-US" sz="6000" dirty="0"/>
          </a:p>
        </p:txBody>
      </p:sp>
      <p:pic>
        <p:nvPicPr>
          <p:cNvPr id="790" name="picture 7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904303" y="1906904"/>
            <a:ext cx="2383393" cy="356838"/>
          </a:xfrm>
          <a:prstGeom prst="rect">
            <a:avLst/>
          </a:prstGeom>
        </p:spPr>
      </p:pic>
      <p:sp>
        <p:nvSpPr>
          <p:cNvPr id="792" name="path"/>
          <p:cNvSpPr/>
          <p:nvPr/>
        </p:nvSpPr>
        <p:spPr>
          <a:xfrm>
            <a:off x="3634583" y="2982597"/>
            <a:ext cx="4922729" cy="6345"/>
          </a:xfrm>
          <a:custGeom>
            <a:avLst/>
            <a:gdLst/>
            <a:ahLst/>
            <a:cxnLst/>
            <a:rect l="0" t="0" r="0" b="0"/>
            <a:pathLst>
              <a:path w="7752" h="9">
                <a:moveTo>
                  <a:pt x="0" y="4"/>
                </a:moveTo>
                <a:lnTo>
                  <a:pt x="7752" y="4"/>
                </a:lnTo>
              </a:path>
            </a:pathLst>
          </a:custGeom>
          <a:noFill/>
          <a:ln w="6345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94" name="path"/>
          <p:cNvSpPr/>
          <p:nvPr/>
        </p:nvSpPr>
        <p:spPr>
          <a:xfrm>
            <a:off x="3634583" y="4554606"/>
            <a:ext cx="4922729" cy="6344"/>
          </a:xfrm>
          <a:custGeom>
            <a:avLst/>
            <a:gdLst/>
            <a:ahLst/>
            <a:cxnLst/>
            <a:rect l="0" t="0" r="0" b="0"/>
            <a:pathLst>
              <a:path w="7752" h="9">
                <a:moveTo>
                  <a:pt x="0" y="4"/>
                </a:moveTo>
                <a:lnTo>
                  <a:pt x="7752" y="4"/>
                </a:lnTo>
              </a:path>
            </a:pathLst>
          </a:custGeom>
          <a:noFill/>
          <a:ln w="6345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/>
          <p:nvPr/>
        </p:nvSpPr>
        <p:spPr>
          <a:xfrm>
            <a:off x="6029325" y="2451735"/>
            <a:ext cx="5419090" cy="24276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390"/>
              </a:lnSpc>
              <a:spcBef>
                <a:spcPts val="580"/>
              </a:spcBef>
            </a:pPr>
            <a:endParaRPr sz="1900" kern="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  <a:p>
            <a:pPr marL="12700" algn="l" rtl="0" eaLnBrk="0">
              <a:lnSpc>
                <a:spcPts val="2390"/>
              </a:lnSpc>
              <a:spcBef>
                <a:spcPts val="580"/>
              </a:spcBef>
            </a:pPr>
            <a:endParaRPr sz="1900" kern="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22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" name="textbox 28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34" name="textbox 34"/>
          <p:cNvSpPr/>
          <p:nvPr/>
        </p:nvSpPr>
        <p:spPr>
          <a:xfrm>
            <a:off x="479658" y="271757"/>
            <a:ext cx="1527810" cy="5048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770"/>
              </a:lnSpc>
            </a:pPr>
            <a:r>
              <a:rPr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平台</a:t>
            </a:r>
            <a:r>
              <a:rPr lang="zh-CN"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特点</a:t>
            </a:r>
            <a:endParaRPr lang="zh-CN" sz="3000" kern="0" spc="-40" dirty="0">
              <a:solidFill>
                <a:srgbClr val="293C57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36" name="path"/>
          <p:cNvSpPr/>
          <p:nvPr/>
        </p:nvSpPr>
        <p:spPr>
          <a:xfrm>
            <a:off x="455506" y="797030"/>
            <a:ext cx="1598061" cy="25400"/>
          </a:xfrm>
          <a:custGeom>
            <a:avLst/>
            <a:gdLst/>
            <a:ahLst/>
            <a:cxnLst/>
            <a:rect l="0" t="0" r="0" b="0"/>
            <a:pathLst>
              <a:path w="2516" h="40">
                <a:moveTo>
                  <a:pt x="0" y="20"/>
                </a:moveTo>
                <a:lnTo>
                  <a:pt x="2516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444239" y="1281055"/>
            <a:ext cx="3828420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400" b="1" dirty="0">
                <a:latin typeface="Microsoft YaHei" panose="020B0503020204020204" charset="-122"/>
                <a:ea typeface="Microsoft YaHei" panose="020B0503020204020204" charset="-122"/>
              </a:rPr>
              <a:t>与</a:t>
            </a:r>
            <a:r>
              <a:rPr kumimoji="1" lang="en-US" altLang="zh-CN" sz="1400" b="1" dirty="0">
                <a:latin typeface="Microsoft YaHei" panose="020B0503020204020204" charset="-122"/>
                <a:ea typeface="Microsoft YaHei" panose="020B0503020204020204" charset="-122"/>
              </a:rPr>
              <a:t>Adobe</a:t>
            </a:r>
            <a:r>
              <a:rPr kumimoji="1" lang="zh-CN" altLang="en-US" sz="1400" b="1" dirty="0">
                <a:latin typeface="Microsoft YaHei" panose="020B0503020204020204" charset="-122"/>
                <a:ea typeface="Microsoft YaHei" panose="020B0503020204020204" charset="-122"/>
              </a:rPr>
              <a:t>打通提供全套标准化内容体系</a:t>
            </a:r>
            <a:endParaRPr kumimoji="1" lang="zh-CN" altLang="en-US" sz="1400" b="1" dirty="0"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系统与</a:t>
            </a:r>
            <a:r>
              <a:rPr kumimoji="1" lang="en-US" altLang="zh-CN" sz="1400" dirty="0">
                <a:latin typeface="Microsoft YaHei" panose="020B0503020204020204" charset="-122"/>
                <a:ea typeface="Microsoft YaHei" panose="020B0503020204020204" charset="-122"/>
              </a:rPr>
              <a:t>Adobe</a:t>
            </a: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产品及应用标准打通，提供了课程</a:t>
            </a:r>
            <a:r>
              <a:rPr kumimoji="1" lang="en-US" altLang="zh-CN" sz="1400" dirty="0">
                <a:latin typeface="Microsoft YaHei" panose="020B0503020204020204" charset="-122"/>
                <a:ea typeface="Microsoft YaHei" panose="020B0503020204020204" charset="-122"/>
              </a:rPr>
              <a:t>-</a:t>
            </a: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测试</a:t>
            </a:r>
            <a:r>
              <a:rPr kumimoji="1" lang="en-US" altLang="zh-CN" sz="1400" dirty="0">
                <a:latin typeface="Microsoft YaHei" panose="020B0503020204020204" charset="-122"/>
                <a:ea typeface="Microsoft YaHei" panose="020B0503020204020204" charset="-122"/>
              </a:rPr>
              <a:t>-</a:t>
            </a: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项目实训的全套国际标准化内容。帮助帮助学生独立完成设计方向核心应用软件的学习及训练，同时获取国际认证。</a:t>
            </a:r>
            <a:endParaRPr kumimoji="1" lang="en-US" altLang="zh-CN" sz="14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5388" y="1281530"/>
            <a:ext cx="863600" cy="863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67586" y="1343773"/>
            <a:ext cx="838200" cy="850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7378885" y="1315209"/>
            <a:ext cx="38284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400" b="1" dirty="0">
                <a:latin typeface="Microsoft YaHei" panose="020B0503020204020204" charset="-122"/>
                <a:ea typeface="Microsoft YaHei" panose="020B0503020204020204" charset="-122"/>
              </a:rPr>
              <a:t>真实软件环境训练</a:t>
            </a:r>
            <a:endParaRPr kumimoji="1" lang="en-US" altLang="zh-CN" sz="1400" b="1" dirty="0"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平台中的认证课程、测试实操、测评、项目设计均可以在真实软件（</a:t>
            </a:r>
            <a:r>
              <a:rPr kumimoji="1" lang="en-US" altLang="zh-CN" sz="1400" dirty="0">
                <a:latin typeface="Microsoft YaHei" panose="020B0503020204020204" charset="-122"/>
                <a:ea typeface="Microsoft YaHei" panose="020B0503020204020204" charset="-122"/>
              </a:rPr>
              <a:t>Ps</a:t>
            </a: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kumimoji="1" lang="en-US" altLang="zh-CN" sz="1400" dirty="0">
                <a:latin typeface="Microsoft YaHei" panose="020B0503020204020204" charset="-122"/>
                <a:ea typeface="Microsoft YaHei" panose="020B0503020204020204" charset="-122"/>
              </a:rPr>
              <a:t>Ai</a:t>
            </a: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等）环境中完成。并可以为没有安装软件的学生搭建真实模拟软件环境。</a:t>
            </a:r>
            <a:endParaRPr kumimoji="1" lang="en-US" altLang="zh-CN" sz="1400" dirty="0"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ct val="150000"/>
              </a:lnSpc>
            </a:pPr>
            <a:endParaRPr kumimoji="1" lang="en-US" altLang="zh-CN" sz="1400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40056" y="3869561"/>
            <a:ext cx="850900" cy="8509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438906" y="3869561"/>
            <a:ext cx="3828419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400" b="1" dirty="0">
                <a:latin typeface="Microsoft YaHei" panose="020B0503020204020204" charset="-122"/>
                <a:ea typeface="Microsoft YaHei" panose="020B0503020204020204" charset="-122"/>
              </a:rPr>
              <a:t>五位一体完整学习体系</a:t>
            </a:r>
            <a:endParaRPr kumimoji="1" lang="zh-CN" altLang="en-US" sz="1400" b="1" dirty="0"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为学生提供</a:t>
            </a:r>
            <a:r>
              <a:rPr kumimoji="1" lang="zh-CN" altLang="en-US" sz="1400" spc="100" dirty="0">
                <a:latin typeface="Microsoft YaHei" panose="020B0503020204020204" charset="-122"/>
                <a:ea typeface="Microsoft YaHei" panose="020B0503020204020204" charset="-122"/>
              </a:rPr>
              <a:t>学习目标、学前预测、学习课件、知识点检测、项目实操</a:t>
            </a: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等学习功能，学生可以独立完成每项技能从知识学习到技能的熟练掌握，并全面检测学生对专业知识和操作的掌握情况。</a:t>
            </a:r>
            <a:endParaRPr kumimoji="1" lang="en-US" altLang="zh-CN" sz="1400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67586" y="3869562"/>
            <a:ext cx="838200" cy="85090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7378885" y="3869561"/>
            <a:ext cx="3845374" cy="199323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1400" b="1" dirty="0">
                <a:latin typeface="Microsoft YaHei" panose="020B0503020204020204" charset="-122"/>
                <a:ea typeface="Microsoft YaHei" panose="020B0503020204020204" charset="-122"/>
              </a:rPr>
              <a:t>智能学习管理系统</a:t>
            </a:r>
            <a:endParaRPr kumimoji="1" lang="en-US" altLang="zh-CN" sz="1400" b="1" dirty="0"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400" dirty="0">
                <a:latin typeface="Microsoft YaHei" panose="020B0503020204020204" charset="-122"/>
                <a:ea typeface="Microsoft YaHei" panose="020B0503020204020204" charset="-122"/>
              </a:rPr>
              <a:t>系统为教师提供了便捷的学生学习管理服务，从学习计划制定指导，到学习过程中对知识检查、实操检测、项目测验等结果的记录、评估追踪。可以对学生的学习信息进行全面的智能管理。</a:t>
            </a:r>
            <a:endParaRPr kumimoji="1" lang="en-US" altLang="zh-CN" sz="1400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e 40"/>
          <p:cNvGraphicFramePr>
            <a:graphicFrameLocks noGrp="1"/>
          </p:cNvGraphicFramePr>
          <p:nvPr/>
        </p:nvGraphicFramePr>
        <p:xfrm>
          <a:off x="412750" y="1720850"/>
          <a:ext cx="6836409" cy="4305934"/>
        </p:xfrm>
        <a:graphic>
          <a:graphicData uri="http://schemas.openxmlformats.org/drawingml/2006/table">
            <a:tbl>
              <a:tblPr/>
              <a:tblGrid>
                <a:gridCol w="1571625"/>
                <a:gridCol w="2576195"/>
                <a:gridCol w="2688589"/>
              </a:tblGrid>
              <a:tr h="4171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500" dirty="0"/>
                    </a:p>
                    <a:p>
                      <a:pPr marL="43180" algn="l" rtl="0" eaLnBrk="0">
                        <a:lnSpc>
                          <a:spcPts val="2030"/>
                        </a:lnSpc>
                        <a:spcBef>
                          <a:spcPts val="5"/>
                        </a:spcBef>
                      </a:pPr>
                      <a:r>
                        <a:rPr sz="1600" b="1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硬件设备</a:t>
                      </a:r>
                      <a:endParaRPr lang="en-US" altLang="en-US" sz="16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500" dirty="0"/>
                    </a:p>
                    <a:p>
                      <a:pPr marL="43180" algn="l" rtl="0" eaLnBrk="0">
                        <a:lnSpc>
                          <a:spcPts val="2025"/>
                        </a:lnSpc>
                        <a:spcBef>
                          <a:spcPts val="5"/>
                        </a:spcBef>
                      </a:pPr>
                      <a:r>
                        <a:rPr sz="1600" b="1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最低要求</a:t>
                      </a:r>
                      <a:endParaRPr lang="en-US" altLang="en-US" sz="16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500" dirty="0"/>
                    </a:p>
                    <a:p>
                      <a:pPr marL="38100" algn="l" rtl="0" eaLnBrk="0">
                        <a:lnSpc>
                          <a:spcPts val="2035"/>
                        </a:lnSpc>
                        <a:spcBef>
                          <a:spcPts val="5"/>
                        </a:spcBef>
                      </a:pPr>
                      <a:r>
                        <a:rPr sz="1600" b="1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推荐配置</a:t>
                      </a:r>
                      <a:endParaRPr lang="en-US" altLang="en-US" sz="16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</a:tr>
              <a:tr h="6997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0000"/>
                        </a:lnSpc>
                      </a:pPr>
                      <a:endParaRPr lang="en-US" altLang="en-US" sz="1000" dirty="0"/>
                    </a:p>
                    <a:p>
                      <a:pPr marL="43815" algn="l" rtl="0" eaLnBrk="0">
                        <a:lnSpc>
                          <a:spcPts val="1775"/>
                        </a:lnSpc>
                        <a:spcBef>
                          <a:spcPts val="0"/>
                        </a:spcBef>
                      </a:pPr>
                      <a:r>
                        <a:rPr sz="1400" b="1" kern="0" spc="-2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处理器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8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41910" indent="2540" algn="l" rtl="0" eaLnBrk="0">
                        <a:lnSpc>
                          <a:spcPct val="112000"/>
                        </a:lnSpc>
                      </a:pPr>
                      <a:r>
                        <a:rPr sz="14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Pentium4H或同等产品1.3GHz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     </a:t>
                      </a:r>
                      <a:r>
                        <a:rPr sz="14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或更高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0000"/>
                        </a:lnSpc>
                      </a:pPr>
                      <a:endParaRPr lang="en-US" altLang="en-US" sz="1000" dirty="0"/>
                    </a:p>
                    <a:p>
                      <a:pPr marL="39370" algn="l" rtl="0" eaLnBrk="0">
                        <a:lnSpc>
                          <a:spcPts val="1775"/>
                        </a:lnSpc>
                        <a:spcBef>
                          <a:spcPts val="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Corei5或同等产品2.</a:t>
                      </a:r>
                      <a:r>
                        <a:rPr sz="14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6GH或更高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3956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54610" algn="l" rtl="0" eaLnBrk="0">
                        <a:lnSpc>
                          <a:spcPts val="1780"/>
                        </a:lnSpc>
                        <a:spcBef>
                          <a:spcPts val="0"/>
                        </a:spcBef>
                      </a:pPr>
                      <a:r>
                        <a:rPr sz="1400" b="1" kern="0" spc="-4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内存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8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36195" algn="l" rtl="0" eaLnBrk="0">
                        <a:lnSpc>
                          <a:spcPct val="82000"/>
                        </a:lnSpc>
                      </a:pPr>
                      <a:r>
                        <a:rPr sz="14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4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GB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8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40005" algn="l" rtl="0" eaLnBrk="0">
                        <a:lnSpc>
                          <a:spcPct val="82000"/>
                        </a:lnSpc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8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GB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3956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42545" algn="l" rtl="0" eaLnBrk="0">
                        <a:lnSpc>
                          <a:spcPts val="1775"/>
                        </a:lnSpc>
                        <a:spcBef>
                          <a:spcPts val="0"/>
                        </a:spcBef>
                      </a:pPr>
                      <a:r>
                        <a:rPr sz="1400" b="1" kern="0" spc="-2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硬盘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41910" algn="l" rtl="0" eaLnBrk="0">
                        <a:lnSpc>
                          <a:spcPts val="1770"/>
                        </a:lnSpc>
                        <a:spcBef>
                          <a:spcPts val="0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50</a:t>
                      </a:r>
                      <a:r>
                        <a:rPr sz="14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GB</a:t>
                      </a: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预留空间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40005" algn="l" rtl="0" eaLnBrk="0">
                        <a:lnSpc>
                          <a:spcPts val="1770"/>
                        </a:lnSpc>
                        <a:spcBef>
                          <a:spcPts val="0"/>
                        </a:spcBef>
                      </a:pP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100GB预留空间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3956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43180" algn="l" rtl="0" eaLnBrk="0">
                        <a:lnSpc>
                          <a:spcPts val="1775"/>
                        </a:lnSpc>
                        <a:spcBef>
                          <a:spcPts val="5"/>
                        </a:spcBef>
                      </a:pPr>
                      <a:r>
                        <a:rPr sz="1400" b="1" kern="0" spc="-1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键盘和⿏标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40005" algn="l" rtl="0" eaLnBrk="0">
                        <a:lnSpc>
                          <a:spcPts val="1770"/>
                        </a:lnSpc>
                        <a:spcBef>
                          <a:spcPts val="5"/>
                        </a:spcBef>
                      </a:pPr>
                      <a:r>
                        <a:rPr sz="14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设备必须具备键盘和鼠标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3000"/>
                        </a:lnSpc>
                      </a:pPr>
                      <a:endParaRPr lang="en-US" altLang="en-US" sz="300" dirty="0"/>
                    </a:p>
                    <a:p>
                      <a:pPr marL="44450" algn="l" rtl="0" eaLnBrk="0">
                        <a:lnSpc>
                          <a:spcPts val="1770"/>
                        </a:lnSpc>
                        <a:spcBef>
                          <a:spcPts val="0"/>
                        </a:spcBef>
                      </a:pPr>
                      <a:r>
                        <a:rPr sz="1400" b="1" kern="0" spc="-2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屏幕分辨率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40005" algn="l" rtl="0" eaLnBrk="0">
                        <a:lnSpc>
                          <a:spcPct val="82000"/>
                        </a:lnSpc>
                      </a:pPr>
                      <a:r>
                        <a:rPr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1280x800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40005" algn="l" rtl="0" eaLnBrk="0">
                        <a:lnSpc>
                          <a:spcPct val="82000"/>
                        </a:lnSpc>
                      </a:pPr>
                      <a:r>
                        <a:rPr sz="14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1980x1080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3956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53340" algn="l" rtl="0" eaLnBrk="0">
                        <a:lnSpc>
                          <a:spcPts val="1775"/>
                        </a:lnSpc>
                        <a:spcBef>
                          <a:spcPts val="5"/>
                        </a:spcBef>
                      </a:pPr>
                      <a:r>
                        <a:rPr sz="1400" b="1" kern="0" spc="-4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⽹络带宽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41275" algn="l" rtl="0" eaLnBrk="0">
                        <a:lnSpc>
                          <a:spcPts val="1775"/>
                        </a:lnSpc>
                        <a:spcBef>
                          <a:spcPts val="5"/>
                        </a:spcBef>
                      </a:pPr>
                      <a:r>
                        <a:rPr sz="14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不低于2M的带宽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39370" algn="l" rtl="0" eaLnBrk="0">
                        <a:lnSpc>
                          <a:spcPts val="1780"/>
                        </a:lnSpc>
                        <a:spcBef>
                          <a:spcPts val="5"/>
                        </a:spcBef>
                      </a:pPr>
                      <a:r>
                        <a:rPr sz="14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大于10M的带宽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10350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1000" dirty="0"/>
                    </a:p>
                    <a:p>
                      <a:pPr marL="45720" algn="l" rtl="0" eaLnBrk="0">
                        <a:lnSpc>
                          <a:spcPts val="1775"/>
                        </a:lnSpc>
                        <a:spcBef>
                          <a:spcPts val="5"/>
                        </a:spcBef>
                      </a:pPr>
                      <a:r>
                        <a:rPr sz="1400" b="1" kern="0" spc="-20" dirty="0">
                          <a:solidFill>
                            <a:srgbClr val="535353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⽀持的操作系统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200" dirty="0"/>
                    </a:p>
                    <a:p>
                      <a:pPr marL="32385" algn="l" rtl="0" eaLnBrk="0">
                        <a:lnSpc>
                          <a:spcPts val="1770"/>
                        </a:lnSpc>
                        <a:spcBef>
                          <a:spcPts val="0"/>
                        </a:spcBef>
                      </a:pPr>
                      <a:r>
                        <a:rPr sz="14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Windows7:</a:t>
                      </a:r>
                      <a:r>
                        <a:rPr sz="14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 </a:t>
                      </a:r>
                      <a:r>
                        <a:rPr sz="14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3</a:t>
                      </a:r>
                      <a:r>
                        <a:rPr sz="1400" kern="0" spc="-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2或64位；</a:t>
                      </a:r>
                      <a:endParaRPr lang="en-US" altLang="en-US" sz="1400" dirty="0"/>
                    </a:p>
                    <a:p>
                      <a:pPr marL="32385" algn="l" rtl="0" eaLnBrk="0">
                        <a:lnSpc>
                          <a:spcPts val="1770"/>
                        </a:lnSpc>
                        <a:spcBef>
                          <a:spcPts val="230"/>
                        </a:spcBef>
                      </a:pPr>
                      <a:r>
                        <a:rPr sz="14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Windows8:</a:t>
                      </a:r>
                      <a:r>
                        <a:rPr sz="14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 </a:t>
                      </a:r>
                      <a:r>
                        <a:rPr sz="14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32或64位；</a:t>
                      </a:r>
                      <a:endParaRPr lang="en-US" altLang="en-US" sz="1400" dirty="0"/>
                    </a:p>
                    <a:p>
                      <a:pPr marL="32385" algn="l" rtl="0" eaLnBrk="0">
                        <a:lnSpc>
                          <a:spcPct val="97000"/>
                        </a:lnSpc>
                        <a:spcBef>
                          <a:spcPts val="230"/>
                        </a:spcBef>
                      </a:pPr>
                      <a:r>
                        <a:rPr sz="14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Windows10（家庭版/专业版/教育版）32或64位；</a:t>
                      </a:r>
                      <a:endParaRPr lang="en-US" altLang="en-US" sz="1400" dirty="0"/>
                    </a:p>
                    <a:p>
                      <a:pPr marL="45085" algn="l" rtl="0" eaLnBrk="0">
                        <a:lnSpc>
                          <a:spcPts val="1720"/>
                        </a:lnSpc>
                      </a:pPr>
                      <a:r>
                        <a:rPr sz="13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MacOS；</a:t>
                      </a:r>
                      <a:endParaRPr lang="en-US" altLang="en-US" sz="13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le 42"/>
          <p:cNvGraphicFramePr>
            <a:graphicFrameLocks noGrp="1"/>
          </p:cNvGraphicFramePr>
          <p:nvPr/>
        </p:nvGraphicFramePr>
        <p:xfrm>
          <a:off x="7588250" y="1720850"/>
          <a:ext cx="4196715" cy="4318634"/>
        </p:xfrm>
        <a:graphic>
          <a:graphicData uri="http://schemas.openxmlformats.org/drawingml/2006/table">
            <a:tbl>
              <a:tblPr/>
              <a:tblGrid>
                <a:gridCol w="2297429"/>
                <a:gridCol w="1899285"/>
              </a:tblGrid>
              <a:tr h="5905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lang="en-US" altLang="en-US" sz="400" dirty="0"/>
                    </a:p>
                    <a:p>
                      <a:pPr marL="38100" algn="l" rtl="0" eaLnBrk="0">
                        <a:lnSpc>
                          <a:spcPct val="82000"/>
                        </a:lnSpc>
                        <a:spcBef>
                          <a:spcPts val="5"/>
                        </a:spcBef>
                      </a:pPr>
                      <a:r>
                        <a:rPr sz="1600" b="1" kern="0" spc="-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Adobe</a:t>
                      </a:r>
                      <a:r>
                        <a:rPr sz="1600" b="1" kern="0" spc="1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 </a:t>
                      </a:r>
                      <a:r>
                        <a:rPr sz="1600" b="1" kern="0" spc="-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Creative</a:t>
                      </a:r>
                      <a:r>
                        <a:rPr sz="1600" b="1" kern="0" spc="1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 </a:t>
                      </a:r>
                      <a:r>
                        <a:rPr sz="1600" b="1" kern="0" spc="-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Cloud</a:t>
                      </a:r>
                      <a:endParaRPr lang="en-US" altLang="en-US" sz="1600" dirty="0"/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lang="en-US" altLang="en-US" sz="16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1000" dirty="0"/>
                    </a:p>
                    <a:p>
                      <a:pPr marL="43180" algn="l" rtl="0" eaLnBrk="0">
                        <a:lnSpc>
                          <a:spcPts val="2025"/>
                        </a:lnSpc>
                        <a:spcBef>
                          <a:spcPts val="0"/>
                        </a:spcBef>
                      </a:pPr>
                      <a:r>
                        <a:rPr sz="1600" b="1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最低要求</a:t>
                      </a:r>
                      <a:endParaRPr lang="en-US" altLang="en-US" sz="16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</a:tr>
              <a:tr h="5403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7000"/>
                        </a:lnSpc>
                      </a:pPr>
                      <a:endParaRPr lang="en-US" altLang="en-US" sz="1000" dirty="0"/>
                    </a:p>
                    <a:p>
                      <a:pPr marL="50165" algn="l" rtl="0" eaLnBrk="0">
                        <a:lnSpc>
                          <a:spcPct val="77000"/>
                        </a:lnSpc>
                      </a:pPr>
                      <a:r>
                        <a:rPr sz="1400" b="1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Photoshop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7000"/>
                        </a:lnSpc>
                      </a:pPr>
                      <a:endParaRPr lang="en-US" altLang="en-US" sz="1000" dirty="0"/>
                    </a:p>
                    <a:p>
                      <a:pPr marL="39370" algn="l" rtl="0" eaLnBrk="0">
                        <a:lnSpc>
                          <a:spcPct val="86000"/>
                        </a:lnSpc>
                        <a:spcBef>
                          <a:spcPts val="0"/>
                        </a:spcBef>
                      </a:pPr>
                      <a:r>
                        <a:rPr lang="en-US" sz="13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2020</a:t>
                      </a:r>
                      <a:r>
                        <a:rPr lang="zh-CN" altLang="en-US" sz="13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版本及以上</a:t>
                      </a:r>
                      <a:endParaRPr lang="zh-CN" altLang="en-US" sz="1300" kern="0" spc="-40" dirty="0">
                        <a:solidFill>
                          <a:srgbClr val="000000">
                            <a:alpha val="100000"/>
                          </a:srgbClr>
                        </a:solidFill>
                        <a:latin typeface="Microsoft YaHei" panose="020B0503020204020204" charset="-122"/>
                        <a:ea typeface="Microsoft YaHei" panose="020B0503020204020204" charset="-122"/>
                        <a:cs typeface="Microsoft YaHei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</a:pPr>
                      <a:endParaRPr lang="en-US" altLang="en-US" sz="1000" dirty="0"/>
                    </a:p>
                    <a:p>
                      <a:pPr marL="50165" algn="l" rtl="0" eaLnBrk="0">
                        <a:lnSpc>
                          <a:spcPct val="86000"/>
                        </a:lnSpc>
                        <a:spcBef>
                          <a:spcPts val="5"/>
                        </a:spcBef>
                      </a:pPr>
                      <a:r>
                        <a:rPr sz="13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</a:rPr>
                        <a:t>Illustrator</a:t>
                      </a:r>
                      <a:endParaRPr lang="en-US" altLang="en-US" sz="13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900" dirty="0"/>
                    </a:p>
                    <a:p>
                      <a:pPr marL="41275" algn="l" rtl="0" eaLnBrk="0">
                        <a:lnSpc>
                          <a:spcPts val="1770"/>
                        </a:lnSpc>
                        <a:spcBef>
                          <a:spcPts val="5"/>
                        </a:spcBef>
                      </a:pPr>
                      <a:r>
                        <a:rPr lang="en-US"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  <a:sym typeface="+mn-ea"/>
                        </a:rPr>
                        <a:t>2020</a:t>
                      </a:r>
                      <a:r>
                        <a:rPr lang="zh-CN" altLang="en-US" sz="1400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Microsoft YaHei" panose="020B0503020204020204" charset="-122"/>
                          <a:ea typeface="Microsoft YaHei" panose="020B0503020204020204" charset="-122"/>
                          <a:cs typeface="Microsoft YaHei" panose="020B0503020204020204" charset="-122"/>
                          <a:sym typeface="+mn-ea"/>
                        </a:rPr>
                        <a:t>版本及以上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  <p:sp>
        <p:nvSpPr>
          <p:cNvPr id="44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" name="textbox 46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48" name="picture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52" name="textbox 52"/>
          <p:cNvSpPr/>
          <p:nvPr/>
        </p:nvSpPr>
        <p:spPr>
          <a:xfrm>
            <a:off x="480039" y="271757"/>
            <a:ext cx="1527810" cy="5092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805"/>
              </a:lnSpc>
            </a:pPr>
            <a:r>
              <a:rPr sz="3000" kern="0" spc="-4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系统配置</a:t>
            </a:r>
            <a:endParaRPr lang="en-US" altLang="en-US" sz="3000" dirty="0"/>
          </a:p>
        </p:txBody>
      </p:sp>
      <p:sp>
        <p:nvSpPr>
          <p:cNvPr id="54" name="textbox 54"/>
          <p:cNvSpPr/>
          <p:nvPr/>
        </p:nvSpPr>
        <p:spPr>
          <a:xfrm>
            <a:off x="2065502" y="1476235"/>
            <a:ext cx="3449954" cy="2184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515"/>
              </a:lnSpc>
            </a:pPr>
            <a:r>
              <a:rPr sz="1200" kern="0" spc="-80" dirty="0">
                <a:solidFill>
                  <a:srgbClr val="FF26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* 设备必须连接互联网，暂不支持无</a:t>
            </a:r>
            <a:r>
              <a:rPr sz="1200" kern="0" spc="-90" dirty="0">
                <a:solidFill>
                  <a:srgbClr val="FF26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网链接部署。</a:t>
            </a:r>
            <a:endParaRPr lang="en-US" altLang="en-US" sz="1200" dirty="0"/>
          </a:p>
        </p:txBody>
      </p:sp>
      <p:sp>
        <p:nvSpPr>
          <p:cNvPr id="56" name="textbox 56"/>
          <p:cNvSpPr/>
          <p:nvPr/>
        </p:nvSpPr>
        <p:spPr>
          <a:xfrm>
            <a:off x="3029813" y="1123975"/>
            <a:ext cx="1391285" cy="3155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280"/>
              </a:lnSpc>
            </a:pPr>
            <a:r>
              <a:rPr sz="1800" b="1" kern="0" spc="-1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硬件配置要求</a:t>
            </a:r>
            <a:endParaRPr lang="en-US" altLang="en-US" sz="1800" dirty="0"/>
          </a:p>
        </p:txBody>
      </p:sp>
      <p:sp>
        <p:nvSpPr>
          <p:cNvPr id="58" name="textbox 58"/>
          <p:cNvSpPr/>
          <p:nvPr/>
        </p:nvSpPr>
        <p:spPr>
          <a:xfrm>
            <a:off x="8987332" y="1123975"/>
            <a:ext cx="1386205" cy="3155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280"/>
              </a:lnSpc>
            </a:pPr>
            <a:r>
              <a:rPr sz="1800" b="1" kern="0" spc="-2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软件配置要求</a:t>
            </a:r>
            <a:endParaRPr lang="en-US" altLang="en-US" sz="1800" dirty="0"/>
          </a:p>
        </p:txBody>
      </p:sp>
      <p:sp>
        <p:nvSpPr>
          <p:cNvPr id="60" name="path"/>
          <p:cNvSpPr/>
          <p:nvPr/>
        </p:nvSpPr>
        <p:spPr>
          <a:xfrm>
            <a:off x="455506" y="797030"/>
            <a:ext cx="1598061" cy="25400"/>
          </a:xfrm>
          <a:custGeom>
            <a:avLst/>
            <a:gdLst/>
            <a:ahLst/>
            <a:cxnLst/>
            <a:rect l="0" t="0" r="0" b="0"/>
            <a:pathLst>
              <a:path w="2516" h="40">
                <a:moveTo>
                  <a:pt x="0" y="20"/>
                </a:moveTo>
                <a:lnTo>
                  <a:pt x="2516" y="20"/>
                </a:lnTo>
              </a:path>
            </a:pathLst>
          </a:custGeom>
          <a:noFill/>
          <a:ln w="25400" cap="flat">
            <a:solidFill>
              <a:srgbClr val="293C57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114"/>
          <p:cNvSpPr/>
          <p:nvPr/>
        </p:nvSpPr>
        <p:spPr>
          <a:xfrm>
            <a:off x="461010" y="1329055"/>
            <a:ext cx="3983355" cy="29095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7305" algn="l" rtl="0" eaLnBrk="0">
              <a:lnSpc>
                <a:spcPts val="2520"/>
              </a:lnSpc>
            </a:pPr>
            <a:r>
              <a:rPr sz="20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r>
              <a:rPr sz="2000" b="1" kern="0" spc="50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2000" b="1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课程平台账号获取</a:t>
            </a:r>
            <a:endParaRPr lang="en-US" altLang="en-US" sz="2000" dirty="0"/>
          </a:p>
          <a:p>
            <a:pPr algn="l" rtl="0" eaLnBrk="0">
              <a:lnSpc>
                <a:spcPct val="182000"/>
              </a:lnSpc>
            </a:pPr>
            <a:endParaRPr lang="en-US" altLang="en-US" sz="1000" dirty="0"/>
          </a:p>
          <a:p>
            <a:pPr marL="18415" algn="l" rtl="0" eaLnBrk="0">
              <a:lnSpc>
                <a:spcPct val="100000"/>
              </a:lnSpc>
              <a:spcBef>
                <a:spcPts val="450"/>
              </a:spcBef>
            </a:pPr>
            <a:r>
              <a:rPr lang="zh-CN" sz="1500" kern="0" spc="-8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课程平台</a:t>
            </a:r>
            <a:r>
              <a:rPr sz="1500" kern="0" spc="-8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账号由</a:t>
            </a:r>
            <a:r>
              <a:rPr sz="1500" b="1" kern="0" spc="-8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Adobe Certified Professional</a:t>
            </a:r>
            <a:endParaRPr lang="en-US" altLang="en-US" sz="1500" dirty="0"/>
          </a:p>
          <a:p>
            <a:pPr marL="12700" indent="8890" algn="l" rtl="0" eaLnBrk="0">
              <a:lnSpc>
                <a:spcPct val="177000"/>
              </a:lnSpc>
              <a:spcBef>
                <a:spcPts val="45"/>
              </a:spcBef>
            </a:pPr>
            <a:r>
              <a:rPr sz="1500" b="1" kern="0" spc="-3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中国运营管理中心统一创建及分发，无需自主</a:t>
            </a:r>
            <a:r>
              <a:rPr sz="1500" b="1" kern="0" spc="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 </a:t>
            </a:r>
            <a:r>
              <a:rPr sz="1500" b="1" kern="0" spc="-3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注册</a:t>
            </a:r>
            <a:r>
              <a:rPr sz="1500" kern="0" spc="-3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，请联系您的服务提供商获得</a:t>
            </a:r>
            <a:r>
              <a:rPr sz="1500" kern="0" spc="-4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对应权益的</a:t>
            </a:r>
            <a:r>
              <a:rPr sz="1500" kern="0" spc="-1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 </a:t>
            </a:r>
            <a:r>
              <a:rPr lang="zh-CN" sz="1500" kern="0" spc="-1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课程平台</a:t>
            </a:r>
            <a:r>
              <a:rPr sz="1500" kern="0" spc="-6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账号。</a:t>
            </a:r>
            <a:endParaRPr lang="en-US" altLang="en-US" sz="1500" dirty="0"/>
          </a:p>
          <a:p>
            <a:pPr marL="17780" algn="l" rtl="0" eaLnBrk="0">
              <a:lnSpc>
                <a:spcPct val="150000"/>
              </a:lnSpc>
              <a:spcBef>
                <a:spcPts val="1200"/>
              </a:spcBef>
            </a:pPr>
            <a:r>
              <a:rPr lang="zh-CN" sz="1500" kern="0" spc="-3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课程平台</a:t>
            </a:r>
            <a:r>
              <a:rPr sz="1500" kern="0" spc="-3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账号由</a:t>
            </a:r>
            <a:r>
              <a:rPr sz="1500" b="1" kern="0" spc="-3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用户名及密码组成</a:t>
            </a:r>
            <a:r>
              <a:rPr sz="1500" kern="0" spc="-3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，是登录实</a:t>
            </a:r>
            <a:r>
              <a:rPr sz="1500" kern="0" spc="-4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训平</a:t>
            </a:r>
            <a:r>
              <a:rPr sz="1500" kern="0" spc="-9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台的重要凭据，请您务</a:t>
            </a:r>
            <a:r>
              <a:rPr sz="1500" kern="0" spc="-100" dirty="0">
                <a:solidFill>
                  <a:srgbClr val="5E5E5E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必保管。</a:t>
            </a:r>
            <a:endParaRPr sz="1500" kern="0" spc="-100" dirty="0">
              <a:solidFill>
                <a:srgbClr val="5E5E5E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  <a:p>
            <a:pPr marL="17780" algn="l" rtl="0" eaLnBrk="0">
              <a:lnSpc>
                <a:spcPct val="150000"/>
              </a:lnSpc>
              <a:spcBef>
                <a:spcPts val="1200"/>
              </a:spcBef>
            </a:pPr>
            <a:r>
              <a:rPr lang="zh-CN" sz="1500" b="1" kern="0" spc="-30" dirty="0">
                <a:solidFill>
                  <a:schemeClr val="accent1">
                    <a:lumMod val="75000"/>
                    <a:alpha val="10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账号类型分为：教师端账号，学生账号两种类型。</a:t>
            </a:r>
            <a:endParaRPr lang="zh-CN" sz="1500" b="1" kern="0" spc="-30" dirty="0">
              <a:solidFill>
                <a:schemeClr val="accent1">
                  <a:lumMod val="75000"/>
                  <a:alpha val="100000"/>
                </a:scheme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116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8" name="textbox 118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120" name="picture 1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169820"/>
            <a:ext cx="12191996" cy="158491"/>
          </a:xfrm>
          <a:prstGeom prst="rect">
            <a:avLst/>
          </a:prstGeom>
        </p:spPr>
      </p:pic>
      <p:sp>
        <p:nvSpPr>
          <p:cNvPr id="124" name="textbox 124"/>
          <p:cNvSpPr/>
          <p:nvPr/>
        </p:nvSpPr>
        <p:spPr>
          <a:xfrm>
            <a:off x="5479775" y="1211781"/>
            <a:ext cx="5708015" cy="3460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>
              <a:lnSpc>
                <a:spcPct val="150000"/>
              </a:lnSpc>
            </a:pPr>
            <a:r>
              <a:rPr sz="2000" b="1" kern="0" spc="-6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r>
              <a:rPr sz="2000" b="1" kern="0" spc="5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2000" b="1" kern="0" spc="-6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平台登录</a:t>
            </a:r>
            <a:r>
              <a:rPr lang="en-US" sz="2000" b="1" kern="0" spc="-6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 </a:t>
            </a:r>
            <a:endParaRPr lang="en-US" sz="2000" b="1" kern="0" spc="-60" dirty="0">
              <a:solidFill>
                <a:srgbClr val="000000">
                  <a:alpha val="100000"/>
                </a:srgbClr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选择任何浏览器，输入网址</a:t>
            </a:r>
            <a:r>
              <a:rPr kumimoji="1" lang="zh-CN" altLang="en-US" sz="1600" b="1" spc="1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：</a:t>
            </a:r>
            <a:r>
              <a:rPr kumimoji="1" lang="en-US" altLang="zh-CN" sz="1600" b="1" spc="1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msi-acp.com</a:t>
            </a:r>
            <a:endParaRPr kumimoji="1" lang="en-US" altLang="zh-CN" sz="1600" b="1" spc="100" dirty="0">
              <a:solidFill>
                <a:schemeClr val="accent1">
                  <a:lumMod val="7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在打开的页面中输入用户名和密码即可登录</a:t>
            </a:r>
            <a:r>
              <a:rPr kumimoji="1" lang="en-US" altLang="zh-CN" sz="20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 </a:t>
            </a:r>
            <a:r>
              <a:rPr sz="2000" b="1" kern="0" spc="29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 </a:t>
            </a:r>
            <a:endParaRPr lang="en-US" altLang="en-US" sz="1200" dirty="0"/>
          </a:p>
        </p:txBody>
      </p:sp>
      <p:sp>
        <p:nvSpPr>
          <p:cNvPr id="126" name="textbox 126"/>
          <p:cNvSpPr/>
          <p:nvPr/>
        </p:nvSpPr>
        <p:spPr>
          <a:xfrm>
            <a:off x="474705" y="271757"/>
            <a:ext cx="1913889" cy="5207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5000"/>
              </a:lnSpc>
            </a:pPr>
            <a:r>
              <a:rPr sz="3000" u="sng" kern="0" spc="-3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账号及登录</a:t>
            </a:r>
            <a:endParaRPr lang="en-US" altLang="en-US" sz="3000" dirty="0"/>
          </a:p>
        </p:txBody>
      </p:sp>
      <p:sp>
        <p:nvSpPr>
          <p:cNvPr id="128" name="textbox 128"/>
          <p:cNvSpPr/>
          <p:nvPr/>
        </p:nvSpPr>
        <p:spPr>
          <a:xfrm>
            <a:off x="354370" y="5821434"/>
            <a:ext cx="4711700" cy="2178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515"/>
              </a:lnSpc>
            </a:pPr>
            <a:r>
              <a:rPr sz="1200" kern="0" spc="-8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*自主注册的账号不具备实训资源的权益，如需</a:t>
            </a:r>
            <a:r>
              <a:rPr lang="zh-CN" sz="1200" kern="0" spc="-8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课程</a:t>
            </a:r>
            <a:r>
              <a:rPr sz="1200" kern="0" spc="-80" dirty="0">
                <a:solidFill>
                  <a:srgbClr val="535353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需单独额外订购。</a:t>
            </a:r>
            <a:endParaRPr lang="en-US" altLang="en-US" sz="1200" dirty="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80050" y="2566670"/>
            <a:ext cx="2763520" cy="32550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0" name="textbox 140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142" name="picture 1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144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284480" y="5872005"/>
            <a:ext cx="12191996" cy="158491"/>
          </a:xfrm>
          <a:prstGeom prst="rect">
            <a:avLst/>
          </a:prstGeom>
        </p:spPr>
      </p:pic>
      <p:sp>
        <p:nvSpPr>
          <p:cNvPr id="146" name="textbox 146"/>
          <p:cNvSpPr/>
          <p:nvPr/>
        </p:nvSpPr>
        <p:spPr>
          <a:xfrm>
            <a:off x="471805" y="271780"/>
            <a:ext cx="4288155" cy="5219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6000"/>
              </a:lnSpc>
            </a:pPr>
            <a:r>
              <a:rPr lang="zh-CN" sz="3000" u="sng" kern="0" spc="-2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学生账号</a:t>
            </a:r>
            <a:r>
              <a:rPr sz="3000" u="sng" kern="0" spc="-2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界面及功能模块</a:t>
            </a:r>
            <a:endParaRPr lang="en-US" altLang="en-US" sz="3000" dirty="0"/>
          </a:p>
        </p:txBody>
      </p:sp>
      <p:sp>
        <p:nvSpPr>
          <p:cNvPr id="148" name="textbox 148"/>
          <p:cNvSpPr/>
          <p:nvPr/>
        </p:nvSpPr>
        <p:spPr>
          <a:xfrm>
            <a:off x="471544" y="1053697"/>
            <a:ext cx="3819525" cy="3460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20"/>
              </a:lnSpc>
            </a:pPr>
            <a:endParaRPr lang="en-US" altLang="en-US" sz="2000" dirty="0"/>
          </a:p>
        </p:txBody>
      </p:sp>
      <p:sp>
        <p:nvSpPr>
          <p:cNvPr id="166" name="textbox 166"/>
          <p:cNvSpPr/>
          <p:nvPr/>
        </p:nvSpPr>
        <p:spPr>
          <a:xfrm>
            <a:off x="472070" y="896569"/>
            <a:ext cx="2007235" cy="2032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88900" algn="l" rtl="0" eaLnBrk="0">
              <a:lnSpc>
                <a:spcPts val="1395"/>
              </a:lnSpc>
            </a:pPr>
            <a:r>
              <a:rPr sz="1100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（*使用</a:t>
            </a:r>
            <a:r>
              <a:rPr lang="zh-CN" sz="1100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学生</a:t>
            </a:r>
            <a:r>
              <a:rPr sz="1100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账号登陆后界面）</a:t>
            </a:r>
            <a:endParaRPr lang="en-US" altLang="en-US" sz="1100" dirty="0"/>
          </a:p>
        </p:txBody>
      </p:sp>
      <p:grpSp>
        <p:nvGrpSpPr>
          <p:cNvPr id="9" name="组合 8"/>
          <p:cNvGrpSpPr/>
          <p:nvPr/>
        </p:nvGrpSpPr>
        <p:grpSpPr>
          <a:xfrm>
            <a:off x="3225800" y="1581150"/>
            <a:ext cx="7457440" cy="4109720"/>
            <a:chOff x="5587" y="2306"/>
            <a:chExt cx="11744" cy="6472"/>
          </a:xfrm>
        </p:grpSpPr>
        <p:pic>
          <p:nvPicPr>
            <p:cNvPr id="2" name="图片 1" descr="msi-tieda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7" y="2306"/>
              <a:ext cx="11745" cy="6472"/>
            </a:xfrm>
            <a:prstGeom prst="rect">
              <a:avLst/>
            </a:prstGeom>
          </p:spPr>
        </p:pic>
        <p:sp>
          <p:nvSpPr>
            <p:cNvPr id="3" name="圆角矩形 2"/>
            <p:cNvSpPr/>
            <p:nvPr/>
          </p:nvSpPr>
          <p:spPr>
            <a:xfrm>
              <a:off x="5587" y="2819"/>
              <a:ext cx="1016" cy="123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圆角矩形 3"/>
            <p:cNvSpPr/>
            <p:nvPr>
              <p:custDataLst>
                <p:tags r:id="rId4"/>
              </p:custDataLst>
            </p:nvPr>
          </p:nvSpPr>
          <p:spPr>
            <a:xfrm>
              <a:off x="7919" y="3777"/>
              <a:ext cx="1938" cy="1776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>
              <p:custDataLst>
                <p:tags r:id="rId5"/>
              </p:custDataLst>
            </p:nvPr>
          </p:nvSpPr>
          <p:spPr>
            <a:xfrm>
              <a:off x="15101" y="5308"/>
              <a:ext cx="2231" cy="2345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  <a:effectLst>
              <a:outerShdw blurRad="50800" dist="50800" dir="1200000" algn="ctr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71805" y="1811020"/>
            <a:ext cx="22720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1.</a:t>
            </a: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红框区域为系统操作目录，学生可以通过目录在“个人主页”、“</a:t>
            </a: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日程管理”、我的课程页面”进行切换。</a:t>
            </a:r>
            <a:endParaRPr kumimoji="1" lang="zh-CN" altLang="en-US" sz="16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471805" y="3790950"/>
            <a:ext cx="22720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2.</a:t>
            </a:r>
            <a:r>
              <a:rPr kumimoji="1" lang="en-US" altLang="zh-CN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.</a:t>
            </a: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绿框区域</a:t>
            </a: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点击进入</a:t>
            </a: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对应课程。</a:t>
            </a:r>
            <a:endParaRPr kumimoji="1" lang="zh-CN" altLang="en-US" sz="16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endParaRPr kumimoji="1" lang="zh-CN" altLang="en-US" sz="16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endParaRPr kumimoji="1" lang="zh-CN" altLang="en-US" sz="16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kumimoji="1" lang="en-US" altLang="zh-CN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3.</a:t>
            </a: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蓝框</a:t>
            </a: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区域为学习</a:t>
            </a: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日程管理区域。</a:t>
            </a:r>
            <a:endParaRPr kumimoji="1" lang="zh-CN" altLang="en-US" sz="16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cxnSp>
        <p:nvCxnSpPr>
          <p:cNvPr id="12" name="直接箭头连接符 11"/>
          <p:cNvCxnSpPr>
            <a:stCxn id="3" idx="1"/>
          </p:cNvCxnSpPr>
          <p:nvPr/>
        </p:nvCxnSpPr>
        <p:spPr>
          <a:xfrm flipH="1">
            <a:off x="2573655" y="2298065"/>
            <a:ext cx="652145" cy="0"/>
          </a:xfrm>
          <a:prstGeom prst="straightConnector1">
            <a:avLst/>
          </a:prstGeom>
          <a:ln w="12700" cap="flat" cmpd="sng">
            <a:solidFill>
              <a:srgbClr val="FF0000"/>
            </a:solidFill>
            <a:prstDash val="solid"/>
            <a:miter lim="800000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>
            <p:custDataLst>
              <p:tags r:id="rId7"/>
            </p:custDataLst>
          </p:nvPr>
        </p:nvCxnSpPr>
        <p:spPr>
          <a:xfrm flipH="1">
            <a:off x="2618740" y="3236595"/>
            <a:ext cx="2087880" cy="733425"/>
          </a:xfrm>
          <a:prstGeom prst="straightConnector1">
            <a:avLst/>
          </a:prstGeom>
          <a:ln w="12700" cap="flat" cmpd="sng">
            <a:solidFill>
              <a:srgbClr val="92D050"/>
            </a:solidFill>
            <a:prstDash val="solid"/>
            <a:miter lim="800000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8"/>
            </p:custDataLst>
          </p:nvPr>
        </p:nvCxnSpPr>
        <p:spPr>
          <a:xfrm flipH="1">
            <a:off x="2544445" y="4450715"/>
            <a:ext cx="6720205" cy="679450"/>
          </a:xfrm>
          <a:prstGeom prst="straightConnector1">
            <a:avLst/>
          </a:prstGeom>
          <a:ln w="12700" cap="flat" cmpd="sng">
            <a:solidFill>
              <a:srgbClr val="00B0F0"/>
            </a:solidFill>
            <a:prstDash val="solid"/>
            <a:miter lim="800000"/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7294245" y="1805305"/>
            <a:ext cx="4479925" cy="2179320"/>
          </a:xfrm>
          <a:prstGeom prst="roundRect">
            <a:avLst>
              <a:gd name="adj" fmla="val 839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6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0" name="textbox 140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142" name="picture 1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144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284480" y="5872005"/>
            <a:ext cx="12191996" cy="158491"/>
          </a:xfrm>
          <a:prstGeom prst="rect">
            <a:avLst/>
          </a:prstGeom>
        </p:spPr>
      </p:pic>
      <p:sp>
        <p:nvSpPr>
          <p:cNvPr id="146" name="textbox 146"/>
          <p:cNvSpPr/>
          <p:nvPr/>
        </p:nvSpPr>
        <p:spPr>
          <a:xfrm>
            <a:off x="471805" y="271780"/>
            <a:ext cx="4288155" cy="5219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6000"/>
              </a:lnSpc>
            </a:pPr>
            <a:r>
              <a:rPr lang="zh-CN" sz="3000" u="sng" kern="0" spc="-2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学生账号</a:t>
            </a:r>
            <a:r>
              <a:rPr sz="3000" u="sng" kern="0" spc="-2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界面及功能模块</a:t>
            </a:r>
            <a:endParaRPr lang="en-US" altLang="en-US" sz="3000" dirty="0"/>
          </a:p>
        </p:txBody>
      </p:sp>
      <p:sp>
        <p:nvSpPr>
          <p:cNvPr id="148" name="textbox 148"/>
          <p:cNvSpPr/>
          <p:nvPr/>
        </p:nvSpPr>
        <p:spPr>
          <a:xfrm>
            <a:off x="471544" y="1053697"/>
            <a:ext cx="3819525" cy="3460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20"/>
              </a:lnSpc>
            </a:pPr>
            <a:endParaRPr lang="en-US" altLang="en-US" sz="2000" dirty="0"/>
          </a:p>
        </p:txBody>
      </p:sp>
      <p:sp>
        <p:nvSpPr>
          <p:cNvPr id="166" name="textbox 166"/>
          <p:cNvSpPr/>
          <p:nvPr/>
        </p:nvSpPr>
        <p:spPr>
          <a:xfrm>
            <a:off x="472070" y="896569"/>
            <a:ext cx="2007235" cy="2032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88900" algn="l" rtl="0" eaLnBrk="0">
              <a:lnSpc>
                <a:spcPts val="1395"/>
              </a:lnSpc>
            </a:pPr>
            <a:r>
              <a:rPr sz="1100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（*使用</a:t>
            </a:r>
            <a:r>
              <a:rPr lang="zh-CN" sz="1100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学生</a:t>
            </a:r>
            <a:r>
              <a:rPr sz="1100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账号登陆后界面）</a:t>
            </a:r>
            <a:endParaRPr lang="en-US" altLang="en-US" sz="1100" dirty="0"/>
          </a:p>
        </p:txBody>
      </p:sp>
      <p:grpSp>
        <p:nvGrpSpPr>
          <p:cNvPr id="15" name="组合 14"/>
          <p:cNvGrpSpPr/>
          <p:nvPr/>
        </p:nvGrpSpPr>
        <p:grpSpPr>
          <a:xfrm>
            <a:off x="471805" y="1549400"/>
            <a:ext cx="6255385" cy="3566795"/>
            <a:chOff x="2933" y="2353"/>
            <a:chExt cx="13000" cy="7120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933" y="2353"/>
              <a:ext cx="13000" cy="7120"/>
            </a:xfrm>
            <a:prstGeom prst="rect">
              <a:avLst/>
            </a:prstGeom>
          </p:spPr>
        </p:pic>
        <p:sp>
          <p:nvSpPr>
            <p:cNvPr id="8" name="圆角矩形 7"/>
            <p:cNvSpPr/>
            <p:nvPr>
              <p:custDataLst>
                <p:tags r:id="rId5"/>
              </p:custDataLst>
            </p:nvPr>
          </p:nvSpPr>
          <p:spPr>
            <a:xfrm>
              <a:off x="2933" y="3311"/>
              <a:ext cx="1016" cy="54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361555" y="1880235"/>
            <a:ext cx="4280535" cy="2030730"/>
          </a:xfrm>
          <a:prstGeom prst="rect">
            <a:avLst/>
          </a:prstGeom>
        </p:spPr>
      </p:pic>
      <p:sp>
        <p:nvSpPr>
          <p:cNvPr id="16" name="圆角矩形 15"/>
          <p:cNvSpPr/>
          <p:nvPr>
            <p:custDataLst>
              <p:tags r:id="rId8"/>
            </p:custDataLst>
          </p:nvPr>
        </p:nvSpPr>
        <p:spPr>
          <a:xfrm>
            <a:off x="4928235" y="2270125"/>
            <a:ext cx="488950" cy="15938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5417185" y="1804035"/>
            <a:ext cx="2015490" cy="4660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9"/>
            </p:custDataLst>
          </p:nvPr>
        </p:nvCxnSpPr>
        <p:spPr>
          <a:xfrm>
            <a:off x="5417185" y="2429510"/>
            <a:ext cx="1952625" cy="15151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7294245" y="4194175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点击添加新的学习</a:t>
            </a:r>
            <a:r>
              <a:rPr kumimoji="1" lang="zh-CN" altLang="en-US" sz="16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计划</a:t>
            </a:r>
            <a:endParaRPr kumimoji="1" lang="zh-CN" altLang="en-US" sz="16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"/>
          <p:cNvSpPr/>
          <p:nvPr/>
        </p:nvSpPr>
        <p:spPr>
          <a:xfrm>
            <a:off x="3" y="6328312"/>
            <a:ext cx="12191996" cy="529687"/>
          </a:xfrm>
          <a:prstGeom prst="rect">
            <a:avLst/>
          </a:prstGeom>
          <a:solidFill>
            <a:srgbClr val="E2E4EB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0" name="textbox 140"/>
          <p:cNvSpPr/>
          <p:nvPr/>
        </p:nvSpPr>
        <p:spPr>
          <a:xfrm>
            <a:off x="-12696" y="6455050"/>
            <a:ext cx="12217400" cy="264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71000"/>
              </a:lnSpc>
              <a:spcBef>
                <a:spcPts val="5"/>
              </a:spcBef>
              <a:tabLst>
                <a:tab pos="400050" algn="l"/>
              </a:tabLst>
            </a:pP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  E  A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N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A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|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C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</a:t>
            </a:r>
            <a:r>
              <a:rPr sz="1100" kern="0" spc="5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R  T</a:t>
            </a:r>
            <a:r>
              <a:rPr sz="1100" kern="0" spc="6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</a:t>
            </a:r>
            <a:r>
              <a:rPr sz="1100" kern="0" spc="4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F</a:t>
            </a:r>
            <a:r>
              <a:rPr sz="1100" kern="0" spc="1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</a:t>
            </a:r>
            <a:r>
              <a:rPr sz="1100" kern="0" spc="-2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Y</a:t>
            </a:r>
            <a:r>
              <a:rPr sz="1100" kern="0" spc="0" dirty="0">
                <a:solidFill>
                  <a:srgbClr val="293C57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 dirty="0"/>
          </a:p>
        </p:txBody>
      </p:sp>
      <p:pic>
        <p:nvPicPr>
          <p:cNvPr id="142" name="picture 1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337995" y="6467750"/>
            <a:ext cx="1569717" cy="234987"/>
          </a:xfrm>
          <a:prstGeom prst="rect">
            <a:avLst/>
          </a:prstGeom>
        </p:spPr>
      </p:pic>
      <p:pic>
        <p:nvPicPr>
          <p:cNvPr id="144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284480" y="5872005"/>
            <a:ext cx="12191996" cy="158491"/>
          </a:xfrm>
          <a:prstGeom prst="rect">
            <a:avLst/>
          </a:prstGeom>
        </p:spPr>
      </p:pic>
      <p:sp>
        <p:nvSpPr>
          <p:cNvPr id="146" name="textbox 146"/>
          <p:cNvSpPr/>
          <p:nvPr/>
        </p:nvSpPr>
        <p:spPr>
          <a:xfrm>
            <a:off x="471805" y="271780"/>
            <a:ext cx="4288155" cy="5219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6000"/>
              </a:lnSpc>
            </a:pPr>
            <a:r>
              <a:rPr lang="zh-CN" sz="3000" u="sng" kern="0" spc="-2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学生账号</a:t>
            </a:r>
            <a:r>
              <a:rPr sz="3000" u="sng" kern="0" spc="-20" dirty="0">
                <a:solidFill>
                  <a:srgbClr val="293C57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界面及功能模块</a:t>
            </a:r>
            <a:endParaRPr lang="en-US" altLang="en-US" sz="3000" dirty="0"/>
          </a:p>
        </p:txBody>
      </p:sp>
      <p:sp>
        <p:nvSpPr>
          <p:cNvPr id="148" name="textbox 148"/>
          <p:cNvSpPr/>
          <p:nvPr/>
        </p:nvSpPr>
        <p:spPr>
          <a:xfrm>
            <a:off x="471544" y="1053697"/>
            <a:ext cx="3819525" cy="3460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20"/>
              </a:lnSpc>
            </a:pPr>
            <a:endParaRPr lang="en-US" altLang="en-US" sz="2000" dirty="0"/>
          </a:p>
        </p:txBody>
      </p:sp>
      <p:sp>
        <p:nvSpPr>
          <p:cNvPr id="166" name="textbox 166"/>
          <p:cNvSpPr/>
          <p:nvPr/>
        </p:nvSpPr>
        <p:spPr>
          <a:xfrm>
            <a:off x="472070" y="896569"/>
            <a:ext cx="2007235" cy="2032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88900" algn="l" rtl="0" eaLnBrk="0">
              <a:lnSpc>
                <a:spcPts val="1395"/>
              </a:lnSpc>
            </a:pPr>
            <a:r>
              <a:rPr sz="1100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（*使用</a:t>
            </a:r>
            <a:r>
              <a:rPr lang="zh-CN" sz="1100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学生</a:t>
            </a:r>
            <a:r>
              <a:rPr sz="1100" kern="0" spc="-20" dirty="0">
                <a:solidFill>
                  <a:srgbClr val="000000">
                    <a:alpha val="100000"/>
                  </a:srgb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账号登陆后界面）</a:t>
            </a:r>
            <a:endParaRPr lang="en-US" altLang="en-US" sz="1100" dirty="0"/>
          </a:p>
        </p:txBody>
      </p:sp>
      <p:sp>
        <p:nvSpPr>
          <p:cNvPr id="20" name="文本框 19"/>
          <p:cNvSpPr txBox="1"/>
          <p:nvPr/>
        </p:nvSpPr>
        <p:spPr>
          <a:xfrm>
            <a:off x="280035" y="2028190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1.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学生账号教师资源内容已隐藏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84220" y="1399540"/>
            <a:ext cx="8354695" cy="4631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330575" y="2057400"/>
            <a:ext cx="1263650" cy="246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5"/>
            </p:custDataLst>
          </p:nvPr>
        </p:nvSpPr>
        <p:spPr>
          <a:xfrm>
            <a:off x="3330575" y="2329815"/>
            <a:ext cx="1263650" cy="246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280035" y="2300605"/>
            <a:ext cx="26136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2.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点击各章进入课程章节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学习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80035" y="3865880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3.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回到我的课程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主页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8"/>
            </p:custDataLst>
          </p:nvPr>
        </p:nvSpPr>
        <p:spPr>
          <a:xfrm>
            <a:off x="3330575" y="3818890"/>
            <a:ext cx="1263650" cy="246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9"/>
            </p:custDataLst>
          </p:nvPr>
        </p:nvSpPr>
        <p:spPr>
          <a:xfrm>
            <a:off x="3330575" y="4100830"/>
            <a:ext cx="1263650" cy="246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3330575" y="4392295"/>
            <a:ext cx="1263650" cy="24638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280035" y="4116070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4.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查看课程学习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成绩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280035" y="436054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5.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回到课程主页，个人主页及日程</a:t>
            </a:r>
            <a:r>
              <a:rPr kumimoji="1" lang="zh-CN" altLang="en-US" sz="1200" spc="100" dirty="0"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管理</a:t>
            </a:r>
            <a:endParaRPr kumimoji="1" lang="zh-CN" altLang="en-US" sz="1200" spc="100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12819</Words>
  <Application>WPS 表格</Application>
  <PresentationFormat/>
  <Paragraphs>460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8" baseType="lpstr">
      <vt:lpstr>Arial</vt:lpstr>
      <vt:lpstr>宋体</vt:lpstr>
      <vt:lpstr>Wingdings</vt:lpstr>
      <vt:lpstr>Arial</vt:lpstr>
      <vt:lpstr>Microsoft YaHei</vt:lpstr>
      <vt:lpstr>微软雅黑</vt:lpstr>
      <vt:lpstr>宋体</vt:lpstr>
      <vt:lpstr>Arial Unicode MS</vt:lpstr>
      <vt:lpstr>Calibri</vt:lpstr>
      <vt:lpstr>Helvetica Neue</vt:lpstr>
      <vt:lpstr>汉仪书宋二KW</vt:lpstr>
      <vt:lpstr>宋体-简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《Adobe 数字实训平台》用户指南</dc:title>
  <dc:creator/>
  <cp:lastModifiedBy>Olivia 张娜</cp:lastModifiedBy>
  <cp:revision>6</cp:revision>
  <dcterms:created xsi:type="dcterms:W3CDTF">2024-01-25T08:33:31Z</dcterms:created>
  <dcterms:modified xsi:type="dcterms:W3CDTF">2024-01-25T08:33:31Z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2024-01-25T10:03:21Z</vt:filetime>
  </property>
  <property fmtid="{D5CDD505-2E9C-101B-9397-08002B2CF9AE}" pid="4" name="ICV">
    <vt:lpwstr>4969E6323C6469E069DDB16566DB7262_43</vt:lpwstr>
  </property>
  <property fmtid="{D5CDD505-2E9C-101B-9397-08002B2CF9AE}" pid="5" name="KSOProductBuildVer">
    <vt:lpwstr>2052-6.4.0.8550</vt:lpwstr>
  </property>
</Properties>
</file>