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1388" r:id="rId3"/>
    <p:sldId id="1389" r:id="rId4"/>
    <p:sldId id="1390" r:id="rId5"/>
    <p:sldId id="1392" r:id="rId6"/>
    <p:sldId id="1415" r:id="rId7"/>
    <p:sldId id="1394" r:id="rId9"/>
    <p:sldId id="1468" r:id="rId10"/>
    <p:sldId id="1395" r:id="rId11"/>
    <p:sldId id="1396" r:id="rId12"/>
    <p:sldId id="1397" r:id="rId13"/>
    <p:sldId id="1398" r:id="rId14"/>
    <p:sldId id="1399" r:id="rId15"/>
    <p:sldId id="1444" r:id="rId16"/>
    <p:sldId id="1400" r:id="rId17"/>
    <p:sldId id="1401" r:id="rId18"/>
    <p:sldId id="1402" r:id="rId19"/>
    <p:sldId id="1403" r:id="rId20"/>
    <p:sldId id="1406" r:id="rId21"/>
    <p:sldId id="1407" r:id="rId22"/>
    <p:sldId id="1470" r:id="rId23"/>
    <p:sldId id="1471" r:id="rId24"/>
    <p:sldId id="1408" r:id="rId25"/>
    <p:sldId id="1409" r:id="rId26"/>
    <p:sldId id="1410" r:id="rId27"/>
    <p:sldId id="1414" r:id="rId28"/>
    <p:sldId id="1412" r:id="rId29"/>
    <p:sldId id="1413" r:id="rId30"/>
    <p:sldId id="1473" r:id="rId31"/>
    <p:sldId id="1474" r:id="rId32"/>
    <p:sldId id="1416" r:id="rId3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CC0000"/>
    <a:srgbClr val="006600"/>
    <a:srgbClr val="99CCFF"/>
    <a:srgbClr val="005986"/>
    <a:srgbClr val="FF6600"/>
    <a:srgbClr val="5F5F5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0"/>
    <p:restoredTop sz="91432" autoAdjust="0"/>
  </p:normalViewPr>
  <p:slideViewPr>
    <p:cSldViewPr showGuides="1">
      <p:cViewPr>
        <p:scale>
          <a:sx n="100" d="100"/>
          <a:sy n="100" d="100"/>
        </p:scale>
        <p:origin x="-2064" y="-78"/>
      </p:cViewPr>
      <p:guideLst>
        <p:guide orient="horz"/>
        <p:guide pos="2"/>
      </p:guideLst>
    </p:cSldViewPr>
  </p:slideViewPr>
  <p:outlineViewPr>
    <p:cViewPr>
      <p:scale>
        <a:sx n="33" d="100"/>
        <a:sy n="33" d="100"/>
      </p:scale>
      <p:origin x="0" y="68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92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en-US" altLang="zh-CN" strike="noStrike" noProof="1"/>
          </a:p>
        </p:txBody>
      </p:sp>
      <p:sp>
        <p:nvSpPr>
          <p:cNvPr id="819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endParaRPr lang="en-US" altLang="zh-CN" strike="noStrike" noProof="1"/>
          </a:p>
        </p:txBody>
      </p:sp>
      <p:sp>
        <p:nvSpPr>
          <p:cNvPr id="300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fontAlgn="base">
              <a:defRPr/>
            </a:pPr>
            <a:fld id="{CE0B5E21-9BF2-4E6B-AD92-383EBE410644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读秀知识库的核心功能概括为以下三点：图书的一站式搜索服务、图书的一站式获取服务、全新的知识点阅读服务。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zh-CN" dirty="0">
                <a:solidFill>
                  <a:sysClr val="windowText" lastClr="000000"/>
                </a:solidFill>
                <a:effectLst/>
                <a:latin typeface="+mn-lt"/>
                <a:ea typeface="+mn-ea"/>
                <a:sym typeface="+mn-ea"/>
              </a:rPr>
              <a:t>除检索模式外，读秀在检索</a:t>
            </a:r>
            <a:r>
              <a:rPr lang="zh-CN" altLang="zh-CN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sym typeface="+mn-ea"/>
              </a:rPr>
              <a:t>框</a:t>
            </a:r>
            <a:r>
              <a:rPr lang="zh-CN" altLang="en-US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sym typeface="+mn-ea"/>
              </a:rPr>
              <a:t>右</a:t>
            </a:r>
            <a:r>
              <a:rPr lang="zh-CN" altLang="zh-CN" dirty="0" smtClean="0">
                <a:solidFill>
                  <a:sysClr val="windowText" lastClr="000000"/>
                </a:solidFill>
                <a:effectLst/>
                <a:latin typeface="+mn-lt"/>
                <a:ea typeface="+mn-ea"/>
                <a:sym typeface="+mn-ea"/>
              </a:rPr>
              <a:t>方</a:t>
            </a:r>
            <a:r>
              <a:rPr lang="zh-CN" altLang="zh-CN" dirty="0">
                <a:solidFill>
                  <a:sysClr val="windowText" lastClr="000000"/>
                </a:solidFill>
                <a:effectLst/>
                <a:latin typeface="+mn-lt"/>
                <a:ea typeface="+mn-ea"/>
                <a:sym typeface="+mn-ea"/>
              </a:rPr>
              <a:t>设置有图书“分类导航”模式，点击“分类导航”进入图书导航页面，可以看到按照中国图书馆图书分类法设置的分类。</a:t>
            </a:r>
            <a:endParaRPr lang="en-US" altLang="zh-CN" sz="1200" kern="1200" dirty="0">
              <a:solidFill>
                <a:sysClr val="windowText" lastClr="000000"/>
              </a:solidFill>
              <a:effectLst/>
              <a:latin typeface="+mn-lt"/>
              <a:ea typeface="+mn-ea"/>
              <a:cs typeface="+mn-cs"/>
            </a:endParaRPr>
          </a:p>
          <a:p>
            <a:pPr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zh-CN" dirty="0">
                <a:solidFill>
                  <a:sysClr val="windowText" lastClr="000000"/>
                </a:solidFill>
                <a:effectLst/>
                <a:latin typeface="+mn-lt"/>
                <a:ea typeface="+mn-ea"/>
                <a:sym typeface="+mn-ea"/>
              </a:rPr>
              <a:t>点击一级分类或二级分类的链接，可以看到属于相应类别的图书，及其子分类的链接。如点击一级分类“医药、卫生”，则可浏览“</a:t>
            </a:r>
            <a:r>
              <a:rPr lang="zh-CN" altLang="zh-CN" dirty="0">
                <a:solidFill>
                  <a:sysClr val="windowText" lastClr="000000"/>
                </a:solidFill>
                <a:effectLst/>
                <a:latin typeface="+mn-lt"/>
                <a:ea typeface="+mn-ea"/>
                <a:sym typeface="+mn-ea"/>
              </a:rPr>
              <a:t>医药、卫生</a:t>
            </a:r>
            <a:r>
              <a:rPr lang="zh-CN" altLang="zh-CN" dirty="0">
                <a:solidFill>
                  <a:sysClr val="windowText" lastClr="000000"/>
                </a:solidFill>
                <a:effectLst/>
                <a:latin typeface="+mn-lt"/>
                <a:ea typeface="+mn-ea"/>
                <a:sym typeface="+mn-ea"/>
              </a:rPr>
              <a:t>”类别的图书。分类导航共支持</a:t>
            </a:r>
            <a:r>
              <a:rPr lang="en-US" altLang="zh-CN" dirty="0">
                <a:solidFill>
                  <a:sysClr val="windowText" lastClr="000000"/>
                </a:solidFill>
                <a:effectLst/>
                <a:latin typeface="+mn-lt"/>
                <a:ea typeface="+mn-ea"/>
                <a:sym typeface="+mn-ea"/>
              </a:rPr>
              <a:t>3</a:t>
            </a:r>
            <a:r>
              <a:rPr lang="zh-CN" altLang="en-US" dirty="0">
                <a:solidFill>
                  <a:sysClr val="windowText" lastClr="000000"/>
                </a:solidFill>
                <a:effectLst/>
                <a:latin typeface="+mn-lt"/>
                <a:ea typeface="+mn-ea"/>
                <a:sym typeface="+mn-ea"/>
              </a:rPr>
              <a:t>级分类。</a:t>
            </a:r>
            <a:endParaRPr lang="zh-CN" altLang="en-US" dirty="0">
              <a:solidFill>
                <a:sysClr val="windowText" lastClr="000000"/>
              </a:solidFill>
              <a:effectLst/>
              <a:latin typeface="+mn-lt"/>
              <a:ea typeface="+mn-ea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通过以上的检索找到我需要的这本书以后，那具体怎么操作才能获取到图书的资源呢，那么接下来就给大家讲解读秀的第二个核心功能点，图书的一站式获取服务。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第一种是馆藏电子全文获取，例如在这本书卡片页中看到，有汇雅电子书，就代表图书馆中有这本电子书，那么点击按钮，就可以进行在线阅读。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第二种就是通过图书馆文献传递服务获取。</a:t>
            </a:r>
            <a:endParaRPr lang="en-US" altLang="zh-CN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第一步：首先点击图书封面或书名跳转图书详情页；</a:t>
            </a:r>
            <a:r>
              <a:rPr lang="zh-CN" altLang="en-US" dirty="0" smtClean="0"/>
              <a:t>第二步：</a:t>
            </a:r>
            <a:r>
              <a:rPr lang="zh-CN" altLang="en-US" dirty="0" smtClean="0"/>
              <a:t>点击试读，可以进行线上浏览判断是否符合自己预期；</a:t>
            </a:r>
            <a:r>
              <a:rPr lang="zh-CN" altLang="en-US" dirty="0" smtClean="0"/>
              <a:t>第三步：符合预期，点击“图书馆文献传递”按钮，跳转填写图书申请表单页面。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填写图书申请表单页面</a:t>
            </a:r>
            <a:r>
              <a:rPr lang="zh-CN" altLang="en-US" dirty="0" smtClean="0"/>
              <a:t>根据试读中的目录页信息填写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想要获取的本书正文页码范围，并正确填写邮箱地址和验证码，然后点击确认提交即可。登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录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您的邮箱，就可以收到您申请的图书信息。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在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您的邮箱，</a:t>
            </a:r>
            <a:r>
              <a:rPr lang="zh-CN" altLang="en-US" dirty="0" smtClean="0"/>
              <a:t>点击全文链接即可进入在线阅读。</a:t>
            </a:r>
            <a:r>
              <a:rPr lang="zh-CN" altLang="en-US" dirty="0" smtClean="0">
                <a:effectLst/>
                <a:sym typeface="+mn-ea"/>
              </a:rPr>
              <a:t>为了保障维护出版者的知识产权利益，在文献传递页面下方也做了一些说明，从尊重作者版权方面，读秀知识库限制每本图书传递的页面不超过</a:t>
            </a:r>
            <a:r>
              <a:rPr lang="en-US" altLang="zh-CN" dirty="0" smtClean="0">
                <a:effectLst/>
                <a:sym typeface="+mn-ea"/>
              </a:rPr>
              <a:t>50</a:t>
            </a:r>
            <a:r>
              <a:rPr lang="zh-CN" altLang="en-US" dirty="0" smtClean="0">
                <a:effectLst/>
                <a:sym typeface="+mn-ea"/>
              </a:rPr>
              <a:t>页，咨询有效期为</a:t>
            </a:r>
            <a:r>
              <a:rPr lang="en-US" altLang="zh-CN" dirty="0" smtClean="0">
                <a:effectLst/>
                <a:sym typeface="+mn-ea"/>
              </a:rPr>
              <a:t>20</a:t>
            </a:r>
            <a:r>
              <a:rPr lang="zh-CN" altLang="en-US" dirty="0" smtClean="0">
                <a:effectLst/>
                <a:sym typeface="+mn-ea"/>
              </a:rPr>
              <a:t>天，同时，建议咱们读者使用</a:t>
            </a:r>
            <a:r>
              <a:rPr lang="en-US" altLang="zh-CN" dirty="0" err="1" smtClean="0">
                <a:effectLst/>
                <a:sym typeface="+mn-ea"/>
              </a:rPr>
              <a:t>qq</a:t>
            </a:r>
            <a:r>
              <a:rPr lang="zh-CN" altLang="en-US" dirty="0" smtClean="0">
                <a:effectLst/>
                <a:sym typeface="+mn-ea"/>
              </a:rPr>
              <a:t>邮箱，有时候收不到也有可能在垃圾邮箱当中。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/>
              <a:t>这里需要注意的是，使用试读、图书馆文献传递、查看全文功能时需要先进行个人账号登录。在</a:t>
            </a:r>
            <a:r>
              <a:rPr lang="zh-CN" altLang="en-US">
                <a:sym typeface="+mn-ea"/>
              </a:rPr>
              <a:t>弹出的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您需要先登录系统才能继续您的操作，是否现在登录？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的</a:t>
            </a:r>
            <a:r>
              <a:rPr lang="zh-CN" altLang="en-US"/>
              <a:t>信息提示框中点击</a:t>
            </a:r>
            <a:r>
              <a:rPr lang="en-US" altLang="zh-CN">
                <a:sym typeface="+mn-ea"/>
              </a:rPr>
              <a:t>“</a:t>
            </a:r>
            <a:r>
              <a:rPr lang="zh-CN" altLang="en-US">
                <a:sym typeface="+mn-ea"/>
              </a:rPr>
              <a:t>确定</a:t>
            </a:r>
            <a:r>
              <a:rPr lang="en-US" altLang="zh-CN">
                <a:sym typeface="+mn-ea"/>
              </a:rPr>
              <a:t>”</a:t>
            </a:r>
            <a:r>
              <a:rPr lang="zh-CN" altLang="en-US">
                <a:sym typeface="+mn-ea"/>
              </a:rPr>
              <a:t>按钮，进入个人账号登录页面</a:t>
            </a:r>
            <a:r>
              <a:rPr lang="zh-CN" altLang="en-US">
                <a:sym typeface="+mn-ea"/>
              </a:rPr>
              <a:t>。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/>
              <a:t>在个人账号登录页面可选择</a:t>
            </a:r>
            <a:r>
              <a:rPr lang="en-US" altLang="zh-CN"/>
              <a:t>“</a:t>
            </a:r>
            <a:r>
              <a:rPr lang="zh-CN" altLang="en-US"/>
              <a:t>手机验证码登录</a:t>
            </a:r>
            <a:r>
              <a:rPr lang="en-US" altLang="zh-CN"/>
              <a:t>”</a:t>
            </a:r>
            <a:r>
              <a:rPr lang="zh-CN" altLang="en-US"/>
              <a:t>。在手机验证码登录页面，填写手机号，获取验证码，登录后可继续</a:t>
            </a:r>
            <a:r>
              <a:rPr lang="zh-CN" altLang="en-US">
                <a:sym typeface="+mn-ea"/>
              </a:rPr>
              <a:t>使用试读、图书馆文献传递、查看全文功能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当有了这样一个方便的图书检索获取系统，是不是就能够满足读者的需求了呢？可能还不够！所以读秀知识库设计了全文检索，就是接下来要讲的知识点阅读。</a:t>
            </a:r>
            <a:endParaRPr lang="zh-CN" altLang="en-US" dirty="0" smtClean="0"/>
          </a:p>
          <a:p>
            <a:r>
              <a:rPr lang="zh-CN" altLang="en-US" dirty="0" smtClean="0"/>
              <a:t>这是读秀</a:t>
            </a:r>
            <a:r>
              <a:rPr lang="zh-CN" altLang="en-US" dirty="0" smtClean="0">
                <a:sym typeface="+mn-ea"/>
              </a:rPr>
              <a:t>知识库</a:t>
            </a:r>
            <a:r>
              <a:rPr lang="zh-CN" altLang="en-US" dirty="0" smtClean="0"/>
              <a:t>的一个特色频道，</a:t>
            </a:r>
            <a:r>
              <a:rPr lang="zh-CN" altLang="en-US" dirty="0" smtClean="0">
                <a:sym typeface="+mn-ea"/>
              </a:rPr>
              <a:t>他可以进行深入到图书全文内容的检索，基于的就是读秀</a:t>
            </a:r>
            <a:r>
              <a:rPr lang="en-US" altLang="zh-CN" dirty="0" smtClean="0">
                <a:sym typeface="+mn-ea"/>
              </a:rPr>
              <a:t>17</a:t>
            </a:r>
            <a:r>
              <a:rPr lang="zh-CN" altLang="en-US" dirty="0" smtClean="0">
                <a:sym typeface="+mn-ea"/>
              </a:rPr>
              <a:t>亿页的数据基础。</a:t>
            </a:r>
            <a:r>
              <a:rPr lang="zh-CN" altLang="en-US" dirty="0" smtClean="0"/>
              <a:t>知识搜索是在图书资料的章节、内容中搜索包含有检索词内容的知识点，为读者提供了突破原有一本本图书翻找知识点的新的搜索体验，更有利于资料的收集和查找。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举个例子，选择“知识“频道，在输入框内，输入查找的关键字并检索，例如图书管理学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首先是图书的一站式搜索服务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在知识频道检索结果不再是一本一本的图书，是以知识点形成的条目来展示的，而且这些知识点来自不同的书籍，读秀帮我们从</a:t>
            </a:r>
            <a:r>
              <a:rPr lang="en-US" altLang="zh-CN" dirty="0" smtClean="0"/>
              <a:t>17</a:t>
            </a:r>
            <a:r>
              <a:rPr lang="zh-CN" altLang="en-US" dirty="0" smtClean="0"/>
              <a:t>亿页资料中查找相关知识点。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通过对知识点的查找，找到与预期符合的内容，可</a:t>
            </a:r>
            <a:r>
              <a:rPr lang="zh-CN" altLang="en-US" dirty="0" smtClean="0">
                <a:sym typeface="+mn-ea"/>
              </a:rPr>
              <a:t>点击标题链接进入阅读页面。</a:t>
            </a:r>
            <a:r>
              <a:rPr lang="zh-CN" altLang="en-US" dirty="0" smtClean="0"/>
              <a:t>无需安装阅读工具。如果您需要把资源下载到本地使用，可以点击阅读页面的保存按钮  ，或检索结果页面的“PDF下载”按钮 ，进入下载页面，对该章节进行下载。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在阅读页面还有一些贴心的小功能，包含文字识别，目前使用的也是</a:t>
            </a:r>
            <a:r>
              <a:rPr lang="en-US" altLang="zh-CN" dirty="0" smtClean="0"/>
              <a:t>OCR</a:t>
            </a:r>
            <a:r>
              <a:rPr lang="zh-CN" altLang="en-US" dirty="0" smtClean="0"/>
              <a:t>识别方式，放大缩小，保存打印，最重要的是还可以通过这个知识点来查找到这本书，点击资料来源，直接进入到相关图书的卡片页。点击书名链接，进入图书详细信息页。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如果对这本书有很大兴趣，可以详细了解关于这本书的所有信息，对整本书进行系统的学习。这样我们对图书的使用获取达到一个完整的循环，我们即可以正向通过图书的基本信息获取图书的内容，可以反向通过图书的内容查找图书的基本信息。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/>
              <a:t>除上面介绍的图书频道、知识频道之外，读秀还拥有期刊、报纸、论文、文档、视频、课程等频道。点击</a:t>
            </a:r>
            <a:r>
              <a:rPr lang="en-US" altLang="zh-CN"/>
              <a:t>“</a:t>
            </a:r>
            <a:r>
              <a:rPr lang="zh-CN" altLang="en-US"/>
              <a:t>更多</a:t>
            </a:r>
            <a:r>
              <a:rPr lang="en-US" altLang="zh-CN"/>
              <a:t>”</a:t>
            </a:r>
            <a:r>
              <a:rPr lang="zh-CN" altLang="en-US"/>
              <a:t>按钮，了解读秀更多频道。这些频道中都有丰富的资源，您可以在您感兴趣的频道中进行检索、获取。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/>
              <a:t>几乎所有频道的检索结果页面都采用三栏显示，右侧一栏显示的就是其他频道的相关信息，点击相关频道连接即可进入该频道的检索结果页面，避免反复输入关键词查找的繁琐过程。实现了一站式检索，为读者提供全面的学术信息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/>
              <a:t>浏览天津市人民医院图书馆网站，点击</a:t>
            </a:r>
            <a:r>
              <a:rPr lang="en-US" altLang="zh-CN"/>
              <a:t>“</a:t>
            </a:r>
            <a:r>
              <a:rPr lang="zh-CN" altLang="en-US"/>
              <a:t>温</a:t>
            </a:r>
            <a:r>
              <a:rPr lang="zh-CN" altLang="en-US"/>
              <a:t>献资源服务平台（超星读秀知识库）</a:t>
            </a:r>
            <a:r>
              <a:rPr lang="en-US" altLang="zh-CN"/>
              <a:t>”</a:t>
            </a:r>
            <a:r>
              <a:rPr lang="zh-CN" altLang="en-US"/>
              <a:t>，可了解读秀知识库的详细使用方法。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/>
              <a:t>读秀知识库的检索服务一共分为三类，快速检索、高级检索和专业检索。首先先为大家介绍一下快速检索。在读秀知识库首页选择图书频道，检索框下方提供有全部字段、书名、作者、主题词等几个检索字段，您可以根据需要选择检索字段，并在检索框内输入关键词。完成之后点击“中文搜索”搜索中文图书，或点击“外文搜索”搜索外文图书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algn="l" defTabSz="1069975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zh-CN" sz="1800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例如：选择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图书</a:t>
            </a:r>
            <a:r>
              <a:rPr lang="zh-CN" altLang="zh-CN" sz="1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频道，输入“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模型</a:t>
            </a:r>
            <a:r>
              <a:rPr lang="zh-CN" altLang="zh-CN" sz="1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”，读秀会提供相关检索提示，点击中文搜索按钮</a:t>
            </a:r>
            <a:r>
              <a:rPr lang="zh-CN" altLang="en-US" sz="1800" dirty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进入检索结果</a:t>
            </a:r>
            <a:r>
              <a:rPr lang="zh-CN" altLang="en-US" sz="1800" dirty="0" smtClean="0">
                <a:solidFill>
                  <a:schemeClr val="tx1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页。</a:t>
            </a:r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1800" dirty="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dirty="0">
                <a:solidFill>
                  <a:sysClr val="windowText" lastClr="000000"/>
                </a:solidFill>
                <a:latin typeface="+mn-lt"/>
                <a:ea typeface="+mn-ea"/>
                <a:sym typeface="+mn-ea"/>
              </a:rPr>
              <a:t>检索结果页除了向我们展示图书的封面，</a:t>
            </a:r>
            <a:r>
              <a:rPr lang="zh-CN" altLang="en-US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书名，作者，出版社等基本信息外，检索内容更是深入到图书章节当中，这</a:t>
            </a:r>
            <a:r>
              <a:rPr lang="zh-CN" altLang="en-US" dirty="0">
                <a:solidFill>
                  <a:sysClr val="windowText" lastClr="000000"/>
                </a:solidFill>
                <a:latin typeface="+mn-lt"/>
                <a:ea typeface="+mn-ea"/>
                <a:sym typeface="+mn-ea"/>
              </a:rPr>
              <a:t>就是读秀的目次检索。可以将关键词精确到具体的章节，具体段落中。</a:t>
            </a:r>
            <a:r>
              <a:rPr lang="zh-CN" altLang="en-US" dirty="0">
                <a:solidFill>
                  <a:srgbClr val="FF0000"/>
                </a:solidFill>
                <a:latin typeface="+mn-lt"/>
                <a:ea typeface="+mn-ea"/>
                <a:sym typeface="+mn-ea"/>
              </a:rPr>
              <a:t>实现根据一个词就可以找到一本书，</a:t>
            </a:r>
            <a:r>
              <a:rPr lang="zh-CN" altLang="en-US" dirty="0">
                <a:solidFill>
                  <a:sysClr val="windowText" lastClr="000000"/>
                </a:solidFill>
                <a:latin typeface="+mn-lt"/>
                <a:ea typeface="+mn-ea"/>
                <a:sym typeface="+mn-ea"/>
              </a:rPr>
              <a:t>这样可以帮助用户寻找更多相关资源。</a:t>
            </a:r>
            <a:endParaRPr lang="zh-CN" altLang="en-US" dirty="0">
              <a:solidFill>
                <a:sysClr val="windowText" lastClr="000000"/>
              </a:solidFill>
              <a:latin typeface="+mn-lt"/>
              <a:ea typeface="+mn-ea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同时我们看到仅仅用了</a:t>
            </a:r>
            <a:r>
              <a:rPr lang="en-US" altLang="zh-CN" dirty="0">
                <a:sym typeface="+mn-ea"/>
              </a:rPr>
              <a:t>0.05</a:t>
            </a:r>
            <a:r>
              <a:rPr lang="zh-CN" altLang="en-US" dirty="0">
                <a:sym typeface="+mn-ea"/>
              </a:rPr>
              <a:t>秒，就检索到了</a:t>
            </a:r>
            <a:r>
              <a:rPr lang="en-US" altLang="zh-CN" dirty="0">
                <a:sym typeface="+mn-ea"/>
              </a:rPr>
              <a:t>23</a:t>
            </a:r>
            <a:r>
              <a:rPr lang="zh-CN" altLang="en-US" dirty="0">
                <a:sym typeface="+mn-ea"/>
              </a:rPr>
              <a:t>万多本图书，如何从这</a:t>
            </a:r>
            <a:r>
              <a:rPr lang="en-US" altLang="zh-CN" dirty="0">
                <a:sym typeface="+mn-ea"/>
              </a:rPr>
              <a:t>23</a:t>
            </a:r>
            <a:r>
              <a:rPr lang="zh-CN" altLang="en-US" dirty="0">
                <a:sym typeface="+mn-ea"/>
              </a:rPr>
              <a:t>万本中进一步精确图书范围呢，我们看到页面左侧设置了多个分面，他的用途就是缩小查找范围，可通过类型确定阅读方式，可通过具体年份筛选书籍信息，可通过学科、作者筛选相关书籍。还可以根据不同排序方式进行相关查找。</a:t>
            </a:r>
            <a:endParaRPr lang="zh-CN" altLang="en-US" dirty="0"/>
          </a:p>
          <a:p>
            <a:r>
              <a:rPr lang="zh-CN" altLang="en-US" dirty="0">
                <a:sym typeface="+mn-ea"/>
              </a:rPr>
              <a:t>在页面的右侧可以扩大检索范围，展示检索词的外文词、近义词、共现词、及下位词和相关词，同时还可以查看检索词的百科介绍与之相关的期刊报纸等资源类型、通过相关扩展词、资源类型来补充其他知识。</a:t>
            </a:r>
            <a:endParaRPr lang="zh-CN" altLang="en-US" dirty="0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 dirty="0">
                <a:sym typeface="+mn-ea"/>
              </a:rPr>
              <a:t>当然，除检索出相关的其他文献类型之外，本馆购买的电子本图书都可以一站式检索出来。</a:t>
            </a:r>
            <a:endParaRPr lang="zh-CN" altLang="en-US" dirty="0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200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+mn-ea"/>
              </a:rPr>
              <a:t>点击图书频道检索框右侧的“高级搜索”链接进入图书高级搜索页面。在这里提供了书名、作者、主题词、出版社、</a:t>
            </a:r>
            <a:r>
              <a:rPr lang="en-US" altLang="zh-CN" sz="200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+mn-ea"/>
              </a:rPr>
              <a:t>ISBN</a:t>
            </a:r>
            <a:r>
              <a:rPr lang="zh-CN" altLang="zh-CN" sz="2000" dirty="0">
                <a:solidFill>
                  <a:schemeClr val="tx1"/>
                </a:solidFill>
                <a:effectLst/>
                <a:uFillTx/>
                <a:latin typeface="+mn-lt"/>
                <a:ea typeface="+mn-ea"/>
                <a:sym typeface="+mn-ea"/>
              </a:rPr>
              <a:t>号、分类、年代多个检索项，读者根据需要完成一个或多个检索项的填写，还可以对检索结果显示的条数进行选择。完成之后点击“高级搜索”按钮即可。</a:t>
            </a:r>
            <a:endParaRPr lang="zh-CN" altLang="en-US" sz="2000" dirty="0">
              <a:solidFill>
                <a:schemeClr val="tx1"/>
              </a:solidFill>
              <a:uFillTx/>
              <a:sym typeface="+mn-e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r>
              <a:rPr lang="zh-CN" altLang="en-US" dirty="0">
                <a:sym typeface="+mn-ea"/>
              </a:rPr>
              <a:t>专业检索的入口只有在高级检索的页面，两种检索方式相互切换</a:t>
            </a:r>
            <a:endParaRPr lang="en-US" altLang="zh-CN" dirty="0"/>
          </a:p>
          <a:p>
            <a:r>
              <a:rPr lang="zh-CN" altLang="en-US" dirty="0">
                <a:sym typeface="+mn-ea"/>
              </a:rPr>
              <a:t>第一步：点击切换至专业检索</a:t>
            </a:r>
            <a:endParaRPr lang="en-US" altLang="zh-CN" dirty="0">
              <a:sym typeface="+mn-ea"/>
            </a:endParaRPr>
          </a:p>
          <a:p>
            <a:r>
              <a:rPr lang="zh-CN" altLang="en-US" dirty="0">
                <a:sym typeface="+mn-ea"/>
              </a:rPr>
              <a:t>第二步：</a:t>
            </a:r>
            <a:r>
              <a:rPr lang="zh-CN" altLang="en-US" dirty="0">
                <a:sym typeface="+mn-ea"/>
              </a:rPr>
              <a:t>在输入框内按照说明，书写要查找的书籍的表达式</a:t>
            </a:r>
            <a:endParaRPr lang="en-US" altLang="zh-CN" dirty="0"/>
          </a:p>
          <a:p>
            <a:r>
              <a:rPr lang="zh-CN" altLang="en-US" dirty="0">
                <a:sym typeface="+mn-ea"/>
              </a:rPr>
              <a:t>第三步：</a:t>
            </a:r>
            <a:r>
              <a:rPr lang="zh-CN" altLang="en-US" dirty="0">
                <a:sym typeface="+mn-ea"/>
              </a:rPr>
              <a:t>点击搜索，则展示出相应的学术文献</a:t>
            </a:r>
            <a:endParaRPr lang="en-US" altLang="zh-CN" dirty="0"/>
          </a:p>
          <a:p>
            <a:r>
              <a:rPr lang="zh-CN" altLang="en-US" dirty="0">
                <a:sym typeface="+mn-ea"/>
              </a:rPr>
              <a:t>专业检索符合检索需求比较复杂、比较明确的情况，通过一些与或非语句，精准查询</a:t>
            </a:r>
            <a:endParaRPr lang="zh-CN" altLang="en-US" dirty="0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未标题-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52963"/>
            <a:ext cx="9144000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 descr="1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388" y="188913"/>
            <a:ext cx="2881312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9" descr="H:\医院工作\幻灯片\moban\幻灯封皮2018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924175"/>
            <a:ext cx="5137150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916238" y="2130425"/>
            <a:ext cx="6048375" cy="1470025"/>
          </a:xfrm>
        </p:spPr>
        <p:txBody>
          <a:bodyPr/>
          <a:lstStyle>
            <a:lvl1pPr>
              <a:lnSpc>
                <a:spcPct val="130000"/>
              </a:lnSpc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5013325"/>
            <a:ext cx="5040313" cy="57467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3878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38782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医院工作\幻灯片\moban\医院模板2018(43模式2）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body"/>
          </p:nvPr>
        </p:nvSpPr>
        <p:spPr>
          <a:xfrm>
            <a:off x="468313" y="2060575"/>
            <a:ext cx="8229600" cy="387826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C0000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800000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Ø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130000"/>
        </a:lnSpc>
        <a:spcBef>
          <a:spcPct val="20000"/>
        </a:spcBef>
        <a:spcAft>
          <a:spcPct val="0"/>
        </a:spcAft>
        <a:buClr>
          <a:srgbClr val="003366"/>
        </a:buClr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23.png"/><Relationship Id="rId2" Type="http://schemas.openxmlformats.org/officeDocument/2006/relationships/tags" Target="../tags/tag4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3" Type="http://schemas.openxmlformats.org/officeDocument/2006/relationships/notesSlide" Target="../notesSlides/notesSlide20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1.xml"/><Relationship Id="rId10" Type="http://schemas.openxmlformats.org/officeDocument/2006/relationships/tags" Target="../tags/tag20.xml"/><Relationship Id="rId1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71550" y="4581525"/>
            <a:ext cx="7479665" cy="769441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  <a:flatTx/>
          </a:bodyPr>
          <a:lstStyle/>
          <a:p>
            <a:pPr lvl="0" algn="ctr"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alatino Linotype" panose="02040502050505030304" pitchFamily="18" charset="0"/>
                <a:ea typeface="黑体" panose="02010609060101010101" pitchFamily="2" charset="-122"/>
                <a:cs typeface="+mn-ea"/>
              </a:rPr>
              <a:t>http://</a:t>
            </a:r>
            <a:r>
              <a:rPr lang="en-US" altLang="zh-CN" sz="4400" b="1" dirty="0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Palatino Linotype" panose="02040502050505030304" pitchFamily="18" charset="0"/>
                <a:ea typeface="黑体" panose="02010609060101010101" pitchFamily="2" charset="-122"/>
                <a:cs typeface="+mn-ea"/>
              </a:rPr>
              <a:t>www.duxiu.com</a:t>
            </a:r>
            <a:endParaRPr lang="en-US" altLang="zh-CN" sz="4400" b="1" dirty="0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Palatino Linotype" panose="02040502050505030304" pitchFamily="18" charset="0"/>
              <a:ea typeface="黑体" panose="02010609060101010101" pitchFamily="2" charset="-122"/>
              <a:cs typeface="+mn-ea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323705" y="1746250"/>
            <a:ext cx="8640600" cy="2031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zh-CN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a typeface="宋体" panose="02010600030101010101" pitchFamily="2" charset="-122"/>
              </a:rPr>
              <a:t>文献资源服务</a:t>
            </a:r>
            <a:r>
              <a:rPr lang="zh-CN" altLang="zh-CN" sz="3600" b="1" dirty="0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a typeface="宋体" panose="02010600030101010101" pitchFamily="2" charset="-122"/>
              </a:rPr>
              <a:t>平台</a:t>
            </a:r>
            <a:endParaRPr lang="zh-CN" altLang="en-US" sz="36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a typeface="宋体" panose="02010600030101010101" pitchFamily="2" charset="-122"/>
              <a:sym typeface="+mn-ea"/>
            </a:endParaRPr>
          </a:p>
          <a:p>
            <a:pPr algn="ctr">
              <a:spcBef>
                <a:spcPct val="50000"/>
              </a:spcBef>
            </a:pPr>
            <a:r>
              <a:rPr lang="zh-CN" altLang="zh-CN" sz="60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2" charset="-122"/>
                <a:ea typeface="宋体" panose="02010600030101010101" pitchFamily="2" charset="-122"/>
              </a:rPr>
              <a:t>超星读秀知识库</a:t>
            </a:r>
            <a:r>
              <a:rPr lang="zh-CN" altLang="en-US" sz="6000" b="1" noProof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2" charset="-122"/>
                <a:ea typeface="宋体" panose="02010600030101010101" pitchFamily="2" charset="-122"/>
                <a:cs typeface="+mn-cs"/>
                <a:sym typeface="+mn-ea"/>
              </a:rPr>
              <a:t>使用</a:t>
            </a:r>
            <a:r>
              <a:rPr lang="zh-CN" altLang="en-US" sz="6000" b="1" noProof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黑体" panose="02010609060101010101" pitchFamily="2" charset="-122"/>
                <a:ea typeface="宋体" panose="02010600030101010101" pitchFamily="2" charset="-122"/>
                <a:cs typeface="+mn-cs"/>
                <a:sym typeface="+mn-ea"/>
              </a:rPr>
              <a:t>方法</a:t>
            </a:r>
            <a:endParaRPr lang="zh-CN" altLang="en-US" sz="6000" b="1" noProof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黑体" panose="0201060906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组合 107"/>
          <p:cNvGrpSpPr/>
          <p:nvPr/>
        </p:nvGrpSpPr>
        <p:grpSpPr>
          <a:xfrm>
            <a:off x="67842" y="642025"/>
            <a:ext cx="9007475" cy="5932170"/>
            <a:chOff x="-3433" y="27"/>
            <a:chExt cx="19200" cy="10737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3433" y="27"/>
              <a:ext cx="19200" cy="10737"/>
            </a:xfrm>
            <a:prstGeom prst="rect">
              <a:avLst/>
            </a:prstGeom>
          </p:spPr>
        </p:pic>
        <p:sp>
          <p:nvSpPr>
            <p:cNvPr id="90" name="PA-圆角矩形 11"/>
            <p:cNvSpPr/>
            <p:nvPr/>
          </p:nvSpPr>
          <p:spPr>
            <a:xfrm rot="5400000">
              <a:off x="-4122" y="4641"/>
              <a:ext cx="3576" cy="1509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5400" y="4422"/>
              <a:ext cx="2155" cy="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可点击具体年份筛选图书馆书籍信息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PA-圆角矩形 11"/>
            <p:cNvSpPr/>
            <p:nvPr/>
          </p:nvSpPr>
          <p:spPr>
            <a:xfrm rot="10800000">
              <a:off x="-3108" y="7237"/>
              <a:ext cx="1547" cy="3438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946" y="8798"/>
              <a:ext cx="3623" cy="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可点击学科、作者查找相关书籍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PA-圆角矩形 11"/>
            <p:cNvSpPr/>
            <p:nvPr/>
          </p:nvSpPr>
          <p:spPr>
            <a:xfrm rot="10800000">
              <a:off x="-3089" y="2675"/>
              <a:ext cx="1527" cy="933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4788" y="1682"/>
              <a:ext cx="2190" cy="1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根据所搜图书，找到自己喜欢的类型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7857" y="6339"/>
              <a:ext cx="3512" cy="1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可查找自己相关图书的其它知识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PA-圆角矩形 11"/>
            <p:cNvSpPr/>
            <p:nvPr/>
          </p:nvSpPr>
          <p:spPr>
            <a:xfrm rot="5400000">
              <a:off x="9473" y="4894"/>
              <a:ext cx="9049" cy="2573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102" name="PA-圆角矩形 11"/>
            <p:cNvSpPr/>
            <p:nvPr/>
          </p:nvSpPr>
          <p:spPr>
            <a:xfrm rot="5400000">
              <a:off x="10384" y="3040"/>
              <a:ext cx="3377" cy="95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7550" y="2204"/>
              <a:ext cx="2998" cy="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点击默认排序下拉框内的功能则会依据文字介绍，展示相关功能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AutoShape 9"/>
            <p:cNvSpPr>
              <a:spLocks noChangeArrowheads="1"/>
            </p:cNvSpPr>
            <p:nvPr/>
          </p:nvSpPr>
          <p:spPr bwMode="auto">
            <a:xfrm>
              <a:off x="552" y="5181"/>
              <a:ext cx="4388" cy="1577"/>
            </a:xfrm>
            <a:prstGeom prst="wedgeRectCallout">
              <a:avLst>
                <a:gd name="adj1" fmla="val -89143"/>
                <a:gd name="adj2" fmla="val 41943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C00000"/>
                  </a:solidFill>
                  <a:latin typeface="Calibri" panose="020F0502020204030204" charset="0"/>
                  <a:ea typeface="微软雅黑" panose="020B0503020204020204" pitchFamily="34" charset="-122"/>
                </a:rPr>
                <a:t>缩小检索范围</a:t>
              </a:r>
              <a:endPara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6" name="AutoShape 9"/>
            <p:cNvSpPr>
              <a:spLocks noChangeArrowheads="1"/>
            </p:cNvSpPr>
            <p:nvPr/>
          </p:nvSpPr>
          <p:spPr bwMode="auto">
            <a:xfrm>
              <a:off x="6475" y="7807"/>
              <a:ext cx="4295" cy="1832"/>
            </a:xfrm>
            <a:prstGeom prst="wedgeRectCallout">
              <a:avLst>
                <a:gd name="adj1" fmla="val 94414"/>
                <a:gd name="adj2" fmla="val -48951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2400" b="1" dirty="0">
                  <a:solidFill>
                    <a:srgbClr val="C00000"/>
                  </a:solidFill>
                  <a:latin typeface="Calibri" panose="020F0502020204030204" charset="0"/>
                  <a:ea typeface="微软雅黑" panose="020B0503020204020204" pitchFamily="34" charset="-122"/>
                </a:rPr>
                <a:t>扩大检索范围</a:t>
              </a:r>
              <a:endParaRPr lang="zh-CN" altLang="en-US" sz="2400" b="1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7" name="圆角矩形 3"/>
            <p:cNvSpPr/>
            <p:nvPr/>
          </p:nvSpPr>
          <p:spPr>
            <a:xfrm>
              <a:off x="-1083" y="1826"/>
              <a:ext cx="4801" cy="540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CN" altLang="en-US" sz="1715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</p:grpSp>
      <p:sp>
        <p:nvSpPr>
          <p:cNvPr id="68" name="矩形 67"/>
          <p:cNvSpPr/>
          <p:nvPr/>
        </p:nvSpPr>
        <p:spPr>
          <a:xfrm>
            <a:off x="5986925" y="808355"/>
            <a:ext cx="2833370" cy="631825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zh-CN" altLang="en-US" sz="276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rPr>
              <a:t>图书检索结果页</a:t>
            </a:r>
            <a:endParaRPr lang="zh-CN" altLang="en-US" sz="276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" name="直接箭头连接符 1"/>
          <p:cNvCxnSpPr>
            <a:stCxn id="96" idx="1"/>
          </p:cNvCxnSpPr>
          <p:nvPr/>
        </p:nvCxnSpPr>
        <p:spPr>
          <a:xfrm flipV="1">
            <a:off x="945515" y="1916430"/>
            <a:ext cx="3050540" cy="4464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>
            <a:off x="970915" y="2947670"/>
            <a:ext cx="3313430" cy="3371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972185" y="4868545"/>
            <a:ext cx="2160270" cy="7200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6876415" y="3860800"/>
            <a:ext cx="765175" cy="3600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6588125" y="2420620"/>
            <a:ext cx="505460" cy="12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625" y="644525"/>
            <a:ext cx="9030335" cy="5875655"/>
            <a:chOff x="-2183" y="0"/>
            <a:chExt cx="18969" cy="108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2183" y="0"/>
              <a:ext cx="18969" cy="10800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3663" y="7067"/>
              <a:ext cx="3576" cy="756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CN" altLang="en-US" sz="1715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8082" y="200"/>
              <a:ext cx="8702" cy="124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256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馆藏电子本图书一站式检</a:t>
              </a:r>
              <a:r>
                <a:rPr lang="zh-CN" altLang="en-US" sz="2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索</a:t>
              </a:r>
              <a:endParaRPr lang="zh-CN" altLang="en-US" sz="2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3435350" y="4552315"/>
            <a:ext cx="680085" cy="263525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4532630" y="5416550"/>
            <a:ext cx="2740025" cy="880745"/>
          </a:xfrm>
          <a:prstGeom prst="wedgeRectCallout">
            <a:avLst>
              <a:gd name="adj1" fmla="val -69420"/>
              <a:gd name="adj2" fmla="val -112436"/>
            </a:avLst>
          </a:prstGeom>
          <a:solidFill>
            <a:sysClr val="window" lastClr="FFFFFF"/>
          </a:solidFill>
          <a:ln w="381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zh-CN" altLang="en-US" sz="2000" b="1" dirty="0">
                <a:solidFill>
                  <a:srgbClr val="C00000"/>
                </a:solidFill>
                <a:latin typeface="Calibri" panose="020F0502020204030204" charset="0"/>
                <a:ea typeface="微软雅黑" panose="020B0503020204020204" pitchFamily="34" charset="-122"/>
              </a:rPr>
              <a:t>本馆购买的电子本图书</a:t>
            </a:r>
            <a:endParaRPr lang="zh-CN" altLang="en-US" sz="20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7625" y="786130"/>
            <a:ext cx="9010015" cy="5730240"/>
            <a:chOff x="-2400" y="955"/>
            <a:chExt cx="16874" cy="978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5"/>
            <a:stretch>
              <a:fillRect/>
            </a:stretch>
          </p:blipFill>
          <p:spPr>
            <a:xfrm>
              <a:off x="-2400" y="955"/>
              <a:ext cx="16874" cy="978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" t="-6998" r="57080" b="37718"/>
            <a:stretch>
              <a:fillRect/>
            </a:stretch>
          </p:blipFill>
          <p:spPr>
            <a:xfrm>
              <a:off x="-2289" y="3595"/>
              <a:ext cx="7201" cy="3744"/>
            </a:xfrm>
            <a:prstGeom prst="rect">
              <a:avLst/>
            </a:prstGeom>
            <a:ln w="12700" cmpd="sng">
              <a:solidFill>
                <a:srgbClr val="00B050"/>
              </a:solidFill>
              <a:prstDash val="solid"/>
            </a:ln>
          </p:spPr>
        </p:pic>
      </p:grp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06680" y="5502275"/>
            <a:ext cx="3291205" cy="614045"/>
          </a:xfrm>
          <a:prstGeom prst="wedgeRectCallout">
            <a:avLst>
              <a:gd name="adj1" fmla="val -6655"/>
              <a:gd name="adj2" fmla="val -201602"/>
            </a:avLst>
          </a:prstGeom>
          <a:solidFill>
            <a:sysClr val="window" lastClr="FFFFFF"/>
          </a:solidFill>
          <a:ln w="381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zh-CN" altLang="en-US" sz="2200" b="1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通过高级检索出来的结果</a:t>
            </a:r>
            <a:endParaRPr lang="zh-CN" altLang="en-US" sz="22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pic>
        <p:nvPicPr>
          <p:cNvPr id="29" name="图片 28" descr="04读秀-首页（分类导航）-图书1"/>
          <p:cNvPicPr>
            <a:picLocks noChangeAspect="1"/>
          </p:cNvPicPr>
          <p:nvPr/>
        </p:nvPicPr>
        <p:blipFill>
          <a:blip r:embed="rId3"/>
          <a:srcRect l="10067" t="22290" r="7207" b="3155"/>
          <a:stretch>
            <a:fillRect/>
          </a:stretch>
        </p:blipFill>
        <p:spPr>
          <a:xfrm>
            <a:off x="4334510" y="3944620"/>
            <a:ext cx="4723130" cy="1949450"/>
          </a:xfrm>
          <a:prstGeom prst="rect">
            <a:avLst/>
          </a:prstGeom>
          <a:noFill/>
          <a:ln w="28575" cmpd="sng">
            <a:solidFill>
              <a:srgbClr val="00B050"/>
            </a:solidFill>
            <a:prstDash val="solid"/>
          </a:ln>
        </p:spPr>
      </p:pic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6685915" y="5986145"/>
            <a:ext cx="2371725" cy="587375"/>
          </a:xfrm>
          <a:prstGeom prst="wedgeRectCallout">
            <a:avLst>
              <a:gd name="adj1" fmla="val 36506"/>
              <a:gd name="adj2" fmla="val -184162"/>
            </a:avLst>
          </a:prstGeom>
          <a:solidFill>
            <a:sysClr val="window" lastClr="FFFFFF"/>
          </a:solidFill>
          <a:ln w="381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zh-CN" altLang="en-US" sz="2200" b="1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点击“高级搜索”</a:t>
            </a:r>
            <a:endParaRPr lang="zh-CN" altLang="en-US" sz="22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510905" y="4981575"/>
            <a:ext cx="546735" cy="17462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173718" y="801024"/>
            <a:ext cx="197028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高级检索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39" r="14713" b="85037"/>
          <a:stretch>
            <a:fillRect/>
          </a:stretch>
        </p:blipFill>
        <p:spPr>
          <a:xfrm>
            <a:off x="0" y="1093470"/>
            <a:ext cx="9077325" cy="8413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173718" y="801024"/>
            <a:ext cx="197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专业检索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1" r="4996"/>
          <a:stretch>
            <a:fillRect/>
          </a:stretch>
        </p:blipFill>
        <p:spPr>
          <a:xfrm>
            <a:off x="10160" y="1934845"/>
            <a:ext cx="9056370" cy="46189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48475" y="2162175"/>
            <a:ext cx="1971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502910" y="4215130"/>
            <a:ext cx="1932940" cy="352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7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第三步：点击搜索</a:t>
            </a:r>
            <a:endParaRPr lang="zh-CN" altLang="en-US" sz="17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29210" y="758440"/>
            <a:ext cx="9014460" cy="5892165"/>
            <a:chOff x="-2366" y="-398"/>
            <a:chExt cx="19012" cy="10800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2366" y="-398"/>
              <a:ext cx="19012" cy="10800"/>
            </a:xfrm>
            <a:prstGeom prst="rect">
              <a:avLst/>
            </a:prstGeom>
          </p:spPr>
        </p:pic>
        <p:sp>
          <p:nvSpPr>
            <p:cNvPr id="23" name="圆角矩形 3"/>
            <p:cNvSpPr/>
            <p:nvPr/>
          </p:nvSpPr>
          <p:spPr>
            <a:xfrm>
              <a:off x="-2165" y="1168"/>
              <a:ext cx="2221" cy="7127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CN" altLang="en-US" sz="1715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24" name="AutoShape 9"/>
            <p:cNvSpPr>
              <a:spLocks noChangeArrowheads="1"/>
            </p:cNvSpPr>
            <p:nvPr/>
          </p:nvSpPr>
          <p:spPr bwMode="auto">
            <a:xfrm>
              <a:off x="1167" y="2410"/>
              <a:ext cx="4154" cy="1565"/>
            </a:xfrm>
            <a:prstGeom prst="wedgeRectCallout">
              <a:avLst>
                <a:gd name="adj1" fmla="val -70505"/>
                <a:gd name="adj2" fmla="val 121357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2200" b="1" dirty="0">
                  <a:solidFill>
                    <a:srgbClr val="C00000"/>
                  </a:solidFill>
                  <a:latin typeface="Calibri" panose="020F0502020204030204" charset="0"/>
                  <a:ea typeface="微软雅黑" panose="020B0503020204020204" pitchFamily="34" charset="-122"/>
                </a:rPr>
                <a:t>点击导航分类</a:t>
              </a:r>
              <a:endParaRPr lang="en-US" altLang="zh-CN" sz="2200" b="1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200" b="1" dirty="0">
                  <a:solidFill>
                    <a:srgbClr val="C00000"/>
                  </a:solidFill>
                  <a:latin typeface="Calibri" panose="020F0502020204030204" charset="0"/>
                  <a:ea typeface="微软雅黑" panose="020B0503020204020204" pitchFamily="34" charset="-122"/>
                </a:rPr>
                <a:t>查找相关图书</a:t>
              </a:r>
              <a:endParaRPr lang="zh-CN" altLang="en-US" sz="2200" b="1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圆角矩形 3"/>
            <p:cNvSpPr/>
            <p:nvPr/>
          </p:nvSpPr>
          <p:spPr>
            <a:xfrm>
              <a:off x="5598" y="1626"/>
              <a:ext cx="1179" cy="921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CN" altLang="en-US" sz="1715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  <p:sp>
          <p:nvSpPr>
            <p:cNvPr id="26" name="AutoShape 9"/>
            <p:cNvSpPr>
              <a:spLocks noChangeArrowheads="1"/>
            </p:cNvSpPr>
            <p:nvPr/>
          </p:nvSpPr>
          <p:spPr bwMode="auto">
            <a:xfrm>
              <a:off x="11631" y="2410"/>
              <a:ext cx="3982" cy="1565"/>
            </a:xfrm>
            <a:prstGeom prst="wedgeRectCallout">
              <a:avLst>
                <a:gd name="adj1" fmla="val -164766"/>
                <a:gd name="adj2" fmla="val -43896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Text" lastClr="000000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2200" b="1" dirty="0">
                  <a:solidFill>
                    <a:srgbClr val="C00000"/>
                  </a:solidFill>
                  <a:latin typeface="Calibri" panose="020F0502020204030204" charset="0"/>
                  <a:ea typeface="微软雅黑" panose="020B0503020204020204" pitchFamily="34" charset="-122"/>
                </a:rPr>
                <a:t>根据列表标题</a:t>
              </a:r>
              <a:endParaRPr lang="en-US" altLang="zh-CN" sz="2200" b="1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2200" b="1" dirty="0">
                  <a:solidFill>
                    <a:srgbClr val="C00000"/>
                  </a:solidFill>
                  <a:latin typeface="Calibri" panose="020F0502020204030204" charset="0"/>
                  <a:ea typeface="微软雅黑" panose="020B0503020204020204" pitchFamily="34" charset="-122"/>
                </a:rPr>
                <a:t>获取相应著作</a:t>
              </a:r>
              <a:endParaRPr lang="zh-CN" altLang="en-US" sz="2200" b="1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7" name="PA-圆角矩形 11"/>
            <p:cNvSpPr/>
            <p:nvPr/>
          </p:nvSpPr>
          <p:spPr>
            <a:xfrm rot="10800000">
              <a:off x="-2030" y="1273"/>
              <a:ext cx="924" cy="272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ysClr val="window" lastClr="FFFFFF"/>
                  </a:solidFill>
                  <a:latin typeface="Calibri" panose="020F050202020403020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zh-CN" altLang="en-US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</a:endParaRPr>
            </a:p>
          </p:txBody>
        </p:sp>
      </p:grpSp>
      <p:pic>
        <p:nvPicPr>
          <p:cNvPr id="29" name="图片 28" descr="04读秀-首页（分类导航）-图书1"/>
          <p:cNvPicPr>
            <a:picLocks noChangeAspect="1"/>
          </p:cNvPicPr>
          <p:nvPr/>
        </p:nvPicPr>
        <p:blipFill>
          <a:blip r:embed="rId2"/>
          <a:srcRect l="8814" t="19357" r="7207"/>
          <a:stretch>
            <a:fillRect/>
          </a:stretch>
        </p:blipFill>
        <p:spPr>
          <a:xfrm>
            <a:off x="2325370" y="3645535"/>
            <a:ext cx="6449695" cy="2835910"/>
          </a:xfrm>
          <a:prstGeom prst="rect">
            <a:avLst/>
          </a:prstGeom>
          <a:noFill/>
          <a:ln w="28575" cmpd="sng">
            <a:solidFill>
              <a:srgbClr val="00B050"/>
            </a:solidFill>
            <a:prstDash val="solid"/>
          </a:ln>
        </p:spPr>
      </p:pic>
      <p:sp>
        <p:nvSpPr>
          <p:cNvPr id="30" name="AutoShape 9"/>
          <p:cNvSpPr>
            <a:spLocks noChangeArrowheads="1"/>
          </p:cNvSpPr>
          <p:nvPr/>
        </p:nvSpPr>
        <p:spPr bwMode="auto">
          <a:xfrm>
            <a:off x="6530975" y="5959475"/>
            <a:ext cx="2244090" cy="615950"/>
          </a:xfrm>
          <a:prstGeom prst="wedgeRectCallout">
            <a:avLst>
              <a:gd name="adj1" fmla="val 36361"/>
              <a:gd name="adj2" fmla="val -109896"/>
            </a:avLst>
          </a:prstGeom>
          <a:solidFill>
            <a:sysClr val="window" lastClr="FFFFFF"/>
          </a:solidFill>
          <a:ln w="381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zh-CN" altLang="en-US" sz="2200" b="1" dirty="0">
                <a:solidFill>
                  <a:srgbClr val="C00000"/>
                </a:solidFill>
                <a:ea typeface="微软雅黑" panose="020B0503020204020204" pitchFamily="34" charset="-122"/>
                <a:sym typeface="+mn-ea"/>
              </a:rPr>
              <a:t>点击“分类导航”</a:t>
            </a:r>
            <a:endParaRPr lang="zh-CN" altLang="en-US" sz="2200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137525" y="5314950"/>
            <a:ext cx="580390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30975" y="1038860"/>
            <a:ext cx="2237740" cy="57404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zh-CN" altLang="en-US" sz="256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图书导航页面</a:t>
            </a:r>
            <a:endParaRPr lang="zh-CN" altLang="en-US" sz="256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3"/>
          <p:cNvSpPr txBox="1"/>
          <p:nvPr/>
        </p:nvSpPr>
        <p:spPr>
          <a:xfrm>
            <a:off x="2724130" y="3044508"/>
            <a:ext cx="5880150" cy="768350"/>
          </a:xfrm>
          <a:prstGeom prst="rect">
            <a:avLst/>
          </a:prstGeom>
        </p:spPr>
        <p:txBody>
          <a:bodyPr wrap="square" lIns="45719" rIns="45719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图书的一站式获取服务</a:t>
            </a:r>
            <a:endParaRPr lang="en-US" altLang="zh-CN" sz="4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8693" y="2846636"/>
            <a:ext cx="1164728" cy="1164728"/>
          </a:xfrm>
          <a:prstGeom prst="rect">
            <a:avLst/>
          </a:prstGeom>
          <a:noFill/>
          <a:ln w="127000" cap="flat" cmpd="thickThin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zh-CN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015" y="836820"/>
            <a:ext cx="9079300" cy="5378904"/>
            <a:chOff x="204470" y="6072"/>
            <a:chExt cx="11782800" cy="6980556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04470" y="955040"/>
              <a:ext cx="11782800" cy="5685669"/>
            </a:xfrm>
            <a:prstGeom prst="rect">
              <a:avLst/>
            </a:prstGeom>
          </p:spPr>
        </p:pic>
        <p:sp>
          <p:nvSpPr>
            <p:cNvPr id="21" name="PA-圆角矩形 11"/>
            <p:cNvSpPr/>
            <p:nvPr>
              <p:custDataLst>
                <p:tags r:id="rId2"/>
              </p:custDataLst>
            </p:nvPr>
          </p:nvSpPr>
          <p:spPr>
            <a:xfrm rot="10800000">
              <a:off x="2265528" y="5540988"/>
              <a:ext cx="847276" cy="437777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22" name="右箭头 21"/>
            <p:cNvSpPr/>
            <p:nvPr/>
          </p:nvSpPr>
          <p:spPr>
            <a:xfrm rot="3167949">
              <a:off x="2746370" y="6223121"/>
              <a:ext cx="740467" cy="156734"/>
            </a:xfrm>
            <a:prstGeom prst="rightArrow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23" name="文本框 5"/>
            <p:cNvSpPr txBox="1"/>
            <p:nvPr/>
          </p:nvSpPr>
          <p:spPr>
            <a:xfrm>
              <a:off x="2557786" y="6547264"/>
              <a:ext cx="2981739" cy="43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点击汇雅电子书阅读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8"/>
            <p:cNvSpPr txBox="1"/>
            <p:nvPr/>
          </p:nvSpPr>
          <p:spPr>
            <a:xfrm>
              <a:off x="204785" y="6072"/>
              <a:ext cx="3970709" cy="758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馆藏电子全文</a:t>
              </a:r>
              <a:endPara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0" y="620805"/>
            <a:ext cx="322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图书馆文献传递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23705" y="1205581"/>
            <a:ext cx="8496590" cy="5391640"/>
            <a:chOff x="999456" y="1205523"/>
            <a:chExt cx="9305290" cy="58978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9456" y="1205523"/>
              <a:ext cx="9305290" cy="5897880"/>
            </a:xfrm>
            <a:prstGeom prst="rect">
              <a:avLst/>
            </a:prstGeom>
          </p:spPr>
        </p:pic>
        <p:sp>
          <p:nvSpPr>
            <p:cNvPr id="6" name="PA-圆角矩形 11"/>
            <p:cNvSpPr/>
            <p:nvPr>
              <p:custDataLst>
                <p:tags r:id="rId2"/>
              </p:custDataLst>
            </p:nvPr>
          </p:nvSpPr>
          <p:spPr>
            <a:xfrm rot="10800000">
              <a:off x="1201224" y="5026216"/>
              <a:ext cx="764276" cy="21335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012" tIns="48006" rIns="96012" bIns="48006" rtlCol="0" anchor="ctr"/>
            <a:lstStyle/>
            <a:p>
              <a:endParaRPr lang="zh-CN" altLang="en-US"/>
            </a:p>
          </p:txBody>
        </p:sp>
        <p:sp>
          <p:nvSpPr>
            <p:cNvPr id="7" name="右箭头 6"/>
            <p:cNvSpPr/>
            <p:nvPr/>
          </p:nvSpPr>
          <p:spPr>
            <a:xfrm>
              <a:off x="2062351" y="5110182"/>
              <a:ext cx="281940" cy="4571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" name="文本框 20"/>
            <p:cNvSpPr txBox="1"/>
            <p:nvPr/>
          </p:nvSpPr>
          <p:spPr>
            <a:xfrm>
              <a:off x="2356953" y="4971071"/>
              <a:ext cx="5633750" cy="638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第二步：</a:t>
              </a:r>
              <a:endPara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6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点击试读，可以进行线上浏览，判断是否符合自己预期</a:t>
              </a:r>
              <a:endPara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r="36681"/>
          <a:stretch>
            <a:fillRect/>
          </a:stretch>
        </p:blipFill>
        <p:spPr>
          <a:xfrm>
            <a:off x="3362833" y="781151"/>
            <a:ext cx="5722882" cy="279186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sp>
        <p:nvSpPr>
          <p:cNvPr id="12" name="PA-圆角矩形 11"/>
          <p:cNvSpPr/>
          <p:nvPr>
            <p:custDataLst>
              <p:tags r:id="rId4"/>
            </p:custDataLst>
          </p:nvPr>
        </p:nvSpPr>
        <p:spPr>
          <a:xfrm rot="10800000">
            <a:off x="3563200" y="839489"/>
            <a:ext cx="1154438" cy="152944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3" name="PA-圆角矩形 11"/>
          <p:cNvSpPr/>
          <p:nvPr>
            <p:custDataLst>
              <p:tags r:id="rId5"/>
            </p:custDataLst>
          </p:nvPr>
        </p:nvSpPr>
        <p:spPr>
          <a:xfrm rot="10800000">
            <a:off x="4839455" y="894828"/>
            <a:ext cx="963604" cy="2273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2"/>
          <p:cNvSpPr txBox="1"/>
          <p:nvPr/>
        </p:nvSpPr>
        <p:spPr>
          <a:xfrm>
            <a:off x="6364605" y="866140"/>
            <a:ext cx="2683510" cy="5835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点击图片、名称跳转详情页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PA-圆角矩形 11"/>
          <p:cNvSpPr/>
          <p:nvPr>
            <p:custDataLst>
              <p:tags r:id="rId6"/>
            </p:custDataLst>
          </p:nvPr>
        </p:nvSpPr>
        <p:spPr>
          <a:xfrm rot="10800000">
            <a:off x="3094306" y="3719010"/>
            <a:ext cx="1224085" cy="40270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4355984" y="3920362"/>
            <a:ext cx="514878" cy="10672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21" name="文本框 4"/>
          <p:cNvSpPr txBox="1"/>
          <p:nvPr/>
        </p:nvSpPr>
        <p:spPr>
          <a:xfrm>
            <a:off x="4833620" y="3624580"/>
            <a:ext cx="2113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点击图书馆文献传递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5826644" y="954912"/>
            <a:ext cx="514878" cy="10672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5"/>
          <p:cNvSpPr txBox="1"/>
          <p:nvPr/>
        </p:nvSpPr>
        <p:spPr>
          <a:xfrm>
            <a:off x="127629" y="692810"/>
            <a:ext cx="322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图书馆文献传递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60" y="1412860"/>
            <a:ext cx="3901100" cy="5112355"/>
          </a:xfrm>
          <a:prstGeom prst="rect">
            <a:avLst/>
          </a:prstGeom>
        </p:spPr>
      </p:pic>
      <p:sp>
        <p:nvSpPr>
          <p:cNvPr id="7" name="右箭头 6"/>
          <p:cNvSpPr/>
          <p:nvPr/>
        </p:nvSpPr>
        <p:spPr>
          <a:xfrm>
            <a:off x="4090242" y="2333287"/>
            <a:ext cx="401211" cy="3010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8" name="右箭头 7"/>
          <p:cNvSpPr/>
          <p:nvPr/>
        </p:nvSpPr>
        <p:spPr>
          <a:xfrm rot="5400000">
            <a:off x="5946806" y="3777652"/>
            <a:ext cx="505697" cy="263576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611" y="764815"/>
            <a:ext cx="4522778" cy="28133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242" y="4257988"/>
            <a:ext cx="5018073" cy="217546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51700" y="3279857"/>
            <a:ext cx="2232155" cy="29315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51701" y="3616288"/>
            <a:ext cx="1489130" cy="14657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51701" y="3975305"/>
            <a:ext cx="2664184" cy="46176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39720" y="4509075"/>
            <a:ext cx="648045" cy="28802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12"/>
          <p:cNvSpPr txBox="1"/>
          <p:nvPr/>
        </p:nvSpPr>
        <p:spPr>
          <a:xfrm>
            <a:off x="1908175" y="2540635"/>
            <a:ext cx="1856740" cy="3371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图书申请表单页面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500" y="692810"/>
            <a:ext cx="2520176" cy="965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12" tIns="48006" rIns="96012" bIns="48006"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00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01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01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2024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0030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8036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6042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40480" algn="l" defTabSz="960120" rtl="0" eaLnBrk="1" latinLnBrk="0" hangingPunct="1">
              <a:defRPr sz="189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在线阅读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3879" y="836820"/>
            <a:ext cx="6289015" cy="57610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0" y="4005040"/>
            <a:ext cx="5813212" cy="2520175"/>
          </a:xfrm>
          <a:prstGeom prst="rect">
            <a:avLst/>
          </a:prstGeom>
        </p:spPr>
      </p:pic>
      <p:sp>
        <p:nvSpPr>
          <p:cNvPr id="7" name="圆角矩形标注 5"/>
          <p:cNvSpPr/>
          <p:nvPr/>
        </p:nvSpPr>
        <p:spPr>
          <a:xfrm>
            <a:off x="2772818" y="4409839"/>
            <a:ext cx="2130930" cy="647700"/>
          </a:xfrm>
          <a:prstGeom prst="wedgeRoundRectCallout">
            <a:avLst>
              <a:gd name="adj1" fmla="val -119914"/>
              <a:gd name="adj2" fmla="val 99319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715" b="1" dirty="0" smtClean="0">
                <a:solidFill>
                  <a:srgbClr val="C00000"/>
                </a:solidFill>
              </a:rPr>
              <a:t>点击</a:t>
            </a:r>
            <a:r>
              <a:rPr lang="zh-CN" altLang="en-US" sz="1715" b="1" dirty="0">
                <a:solidFill>
                  <a:srgbClr val="C00000"/>
                </a:solidFill>
              </a:rPr>
              <a:t>全文链接即可进入在线阅读</a:t>
            </a:r>
            <a:endParaRPr lang="zh-CN" altLang="en-US" sz="1715" b="1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715" y="5409139"/>
            <a:ext cx="648045" cy="180011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2"/>
          <p:cNvSpPr txBox="1"/>
          <p:nvPr/>
        </p:nvSpPr>
        <p:spPr>
          <a:xfrm>
            <a:off x="4644390" y="5252085"/>
            <a:ext cx="1028065" cy="3371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邮箱页面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2772410" y="1196975"/>
            <a:ext cx="1465580" cy="3371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在线阅读页面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/>
          <p:nvPr/>
        </p:nvSpPr>
        <p:spPr>
          <a:xfrm>
            <a:off x="719931" y="706423"/>
            <a:ext cx="7704137" cy="706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zh-CN" sz="4000" b="1" dirty="0" smtClean="0">
                <a:solidFill>
                  <a:srgbClr val="0070C0"/>
                </a:solidFill>
                <a:latin typeface="黑体" panose="02010609060101010101" pitchFamily="2" charset="-122"/>
                <a:ea typeface="楷体_GB2312" panose="02010609030101010101" charset="-122"/>
              </a:rPr>
              <a:t>读</a:t>
            </a:r>
            <a:r>
              <a:rPr lang="zh-CN" altLang="zh-CN" sz="4000" b="1" dirty="0">
                <a:solidFill>
                  <a:srgbClr val="0070C0"/>
                </a:solidFill>
                <a:latin typeface="黑体" panose="02010609060101010101" pitchFamily="2" charset="-122"/>
                <a:ea typeface="楷体_GB2312" panose="02010609030101010101" charset="-122"/>
              </a:rPr>
              <a:t>秀知识库简介</a:t>
            </a:r>
            <a:endParaRPr lang="zh-CN" altLang="en-US" sz="4000" b="1" dirty="0">
              <a:solidFill>
                <a:srgbClr val="0070C0"/>
              </a:solidFill>
              <a:latin typeface="黑体" panose="02010609060101010101" pitchFamily="2" charset="-122"/>
              <a:ea typeface="楷体_GB2312" panose="02010609030101010101" charset="-122"/>
            </a:endParaRPr>
          </a:p>
        </p:txBody>
      </p:sp>
      <p:sp>
        <p:nvSpPr>
          <p:cNvPr id="5" name="Text Box 2"/>
          <p:cNvSpPr txBox="1"/>
          <p:nvPr/>
        </p:nvSpPr>
        <p:spPr>
          <a:xfrm>
            <a:off x="216613" y="1412860"/>
            <a:ext cx="8675687" cy="590931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</a:pPr>
            <a:r>
              <a:rPr lang="en-US" altLang="zh-CN" sz="2400" b="1" dirty="0" smtClean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zh-CN" sz="2400" b="1" dirty="0" smtClean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读秀知识库是由海量全文数据及元数据组成的超大型数据库，以海量中文图书和全文资料为基础，为用户提供深入内容的章节和全文检索，期刊元数据打破空间限制的获取方式，为用户提供全面的期刊文章。</a:t>
            </a:r>
            <a:endParaRPr lang="zh-CN" altLang="zh-CN" sz="2400" b="1" dirty="0" smtClean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pPr>
              <a:lnSpc>
                <a:spcPts val="3300"/>
              </a:lnSpc>
            </a:pPr>
            <a:r>
              <a:rPr lang="en-US" altLang="zh-CN" sz="2400" b="1" dirty="0" smtClean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    </a:t>
            </a:r>
            <a:r>
              <a:rPr lang="zh-CN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读秀知识库收录了</a:t>
            </a: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660</a:t>
            </a:r>
            <a:r>
              <a:rPr lang="zh-CN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万种中文图书元数据（约占</a:t>
            </a: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1949</a:t>
            </a:r>
            <a:r>
              <a:rPr lang="zh-CN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年以来全部出版中文图书的</a:t>
            </a: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95</a:t>
            </a:r>
            <a:r>
              <a:rPr lang="zh-CN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％以上），</a:t>
            </a: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338</a:t>
            </a:r>
            <a:r>
              <a:rPr lang="zh-CN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万种图书全文，每年增量</a:t>
            </a: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13</a:t>
            </a:r>
            <a:r>
              <a:rPr lang="zh-CN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万种；其中医学图书</a:t>
            </a: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15</a:t>
            </a:r>
            <a:r>
              <a:rPr lang="zh-CN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万种，每年增量</a:t>
            </a: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0.5-1</a:t>
            </a:r>
            <a:r>
              <a:rPr lang="zh-CN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万种；可搜索的信息量超过</a:t>
            </a: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17.6</a:t>
            </a:r>
            <a:r>
              <a:rPr lang="zh-CN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亿页，每年增量</a:t>
            </a:r>
            <a:r>
              <a:rPr lang="en-US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0.1</a:t>
            </a:r>
            <a:r>
              <a:rPr lang="zh-CN" altLang="zh-CN" sz="2400" b="1" dirty="0">
                <a:solidFill>
                  <a:srgbClr val="0070C0"/>
                </a:solidFill>
                <a:latin typeface="楷体_GB2312" panose="02010609030101010101" charset="-122"/>
                <a:ea typeface="楷体_GB2312" panose="02010609030101010101" charset="-122"/>
              </a:rPr>
              <a:t>亿页。通过读秀学术搜素，读者能一站式搜索馆藏纸质图书、电子图书、随书光盘等学术资源，几乎囊括了本单位文献服务机构内的所有信息源。不论是学习、研究、写论文、做课题、拓展阅读，读秀知识库都能为读者提供全面、准确的学术资料。</a:t>
            </a:r>
            <a:endParaRPr lang="zh-CN" altLang="zh-CN" sz="2400" b="1" dirty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endParaRPr lang="zh-CN" altLang="en-US" sz="2400" dirty="0">
              <a:solidFill>
                <a:srgbClr val="0070C0"/>
              </a:solidFill>
              <a:latin typeface="楷体_GB2312" panose="02010609030101010101" charset="-122"/>
              <a:ea typeface="楷体_GB2312" panose="02010609030101010101" charset="-122"/>
            </a:endParaRPr>
          </a:p>
          <a:p>
            <a:endParaRPr lang="zh-CN" altLang="en-US" sz="2400" dirty="0">
              <a:solidFill>
                <a:srgbClr val="010521"/>
              </a:solidFill>
              <a:latin typeface="楷体_GB2312" panose="02010609030101010101" charset="-122"/>
              <a:ea typeface="楷体_GB2312" panose="02010609030101010101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" y="862965"/>
            <a:ext cx="9140825" cy="5689600"/>
          </a:xfrm>
          <a:prstGeom prst="rect">
            <a:avLst/>
          </a:prstGeom>
        </p:spPr>
      </p:pic>
      <p:sp>
        <p:nvSpPr>
          <p:cNvPr id="16" name="椭圆 15"/>
          <p:cNvSpPr/>
          <p:nvPr/>
        </p:nvSpPr>
        <p:spPr>
          <a:xfrm>
            <a:off x="323820" y="4724975"/>
            <a:ext cx="648045" cy="28802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16841" y="660113"/>
            <a:ext cx="2680969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Text" lastClr="000000"/>
                </a:solidFill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个人账号登录</a:t>
            </a:r>
            <a:endParaRPr lang="en-US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图片 3" descr="读秀-账号登录"/>
          <p:cNvPicPr>
            <a:picLocks noChangeAspect="1"/>
          </p:cNvPicPr>
          <p:nvPr/>
        </p:nvPicPr>
        <p:blipFill>
          <a:blip r:embed="rId1"/>
          <a:srcRect l="5438" t="9090" r="46335" b="5710"/>
          <a:stretch>
            <a:fillRect/>
          </a:stretch>
        </p:blipFill>
        <p:spPr>
          <a:xfrm>
            <a:off x="116840" y="1342390"/>
            <a:ext cx="4151630" cy="482155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pic>
        <p:nvPicPr>
          <p:cNvPr id="5" name="图片 4" descr="读秀-账号登录-手机验证码地登录"/>
          <p:cNvPicPr>
            <a:picLocks noChangeAspect="1"/>
          </p:cNvPicPr>
          <p:nvPr/>
        </p:nvPicPr>
        <p:blipFill>
          <a:blip r:embed="rId2"/>
          <a:srcRect l="6726" t="2929" r="6381" b="3319"/>
          <a:stretch>
            <a:fillRect/>
          </a:stretch>
        </p:blipFill>
        <p:spPr>
          <a:xfrm>
            <a:off x="4472305" y="2096135"/>
            <a:ext cx="4424680" cy="40678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PA-圆角矩形 11"/>
          <p:cNvSpPr/>
          <p:nvPr>
            <p:custDataLst>
              <p:tags r:id="rId3"/>
            </p:custDataLst>
          </p:nvPr>
        </p:nvSpPr>
        <p:spPr>
          <a:xfrm rot="10800000">
            <a:off x="2703781" y="4328610"/>
            <a:ext cx="1224085" cy="40270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20" name="右箭头 19"/>
          <p:cNvSpPr/>
          <p:nvPr/>
        </p:nvSpPr>
        <p:spPr>
          <a:xfrm rot="18900000">
            <a:off x="3670300" y="3651885"/>
            <a:ext cx="1797050" cy="121285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solidFill>
                  <a:srgbClr val="FF0000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3" name="PA-圆角矩形 11"/>
          <p:cNvSpPr/>
          <p:nvPr>
            <p:custDataLst>
              <p:tags r:id="rId4"/>
            </p:custDataLst>
          </p:nvPr>
        </p:nvSpPr>
        <p:spPr>
          <a:xfrm rot="10800000">
            <a:off x="5974080" y="3417570"/>
            <a:ext cx="2385695" cy="57340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4" name="PA-圆角矩形 11"/>
          <p:cNvSpPr/>
          <p:nvPr>
            <p:custDataLst>
              <p:tags r:id="rId5"/>
            </p:custDataLst>
          </p:nvPr>
        </p:nvSpPr>
        <p:spPr>
          <a:xfrm rot="10800000">
            <a:off x="7364730" y="4170045"/>
            <a:ext cx="824865" cy="40259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5" name="PA-圆角矩形 11"/>
          <p:cNvSpPr/>
          <p:nvPr>
            <p:custDataLst>
              <p:tags r:id="rId6"/>
            </p:custDataLst>
          </p:nvPr>
        </p:nvSpPr>
        <p:spPr>
          <a:xfrm rot="10800000">
            <a:off x="6186805" y="4888230"/>
            <a:ext cx="937895" cy="5537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3" name="文本框 12"/>
          <p:cNvSpPr txBox="1"/>
          <p:nvPr/>
        </p:nvSpPr>
        <p:spPr>
          <a:xfrm>
            <a:off x="2586355" y="1484630"/>
            <a:ext cx="1459865" cy="3371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账号登录页面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2"/>
          <p:cNvSpPr txBox="1"/>
          <p:nvPr/>
        </p:nvSpPr>
        <p:spPr>
          <a:xfrm>
            <a:off x="6304280" y="2204720"/>
            <a:ext cx="2055495" cy="33718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sym typeface="+mn-ea"/>
              </a:rPr>
              <a:t>手机验证码登录页面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3"/>
          <p:cNvSpPr txBox="1"/>
          <p:nvPr/>
        </p:nvSpPr>
        <p:spPr>
          <a:xfrm>
            <a:off x="1992468" y="2904785"/>
            <a:ext cx="7134730" cy="701731"/>
          </a:xfrm>
          <a:prstGeom prst="rect">
            <a:avLst/>
          </a:prstGeom>
        </p:spPr>
        <p:txBody>
          <a:bodyPr wrap="square" lIns="45719" rIns="45719" anchor="ctr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5000">
                <a:solidFill>
                  <a:srgbClr val="335DA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r>
              <a:rPr lang="zh-CN" altLang="en-US" sz="4400" b="1" dirty="0">
                <a:solidFill>
                  <a:srgbClr val="1265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全新的知识点阅读模式</a:t>
            </a:r>
            <a:endParaRPr lang="en-US" altLang="zh-CN" sz="4400" b="1" dirty="0">
              <a:solidFill>
                <a:srgbClr val="1265B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740" y="2673287"/>
            <a:ext cx="1164728" cy="1164728"/>
          </a:xfrm>
          <a:prstGeom prst="rect">
            <a:avLst/>
          </a:prstGeom>
          <a:noFill/>
          <a:ln w="127000" cap="flat" cmpd="thickThin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0" cap="none" spc="0" normalizeH="0" baseline="0" noProof="0" dirty="0">
                <a:ln>
                  <a:noFill/>
                </a:ln>
                <a:solidFill>
                  <a:srgbClr val="1265B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rPr>
              <a:t>3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rgbClr val="1265B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24280" y="836820"/>
            <a:ext cx="4932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知识搜索：图书管理学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b="58126"/>
          <a:stretch>
            <a:fillRect/>
          </a:stretch>
        </p:blipFill>
        <p:spPr>
          <a:xfrm>
            <a:off x="1" y="1700880"/>
            <a:ext cx="9138284" cy="3963831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755735" y="3573010"/>
            <a:ext cx="792055" cy="504035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" y="876299"/>
            <a:ext cx="9144000" cy="5641019"/>
            <a:chOff x="1" y="81817"/>
            <a:chExt cx="11020107" cy="679840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t="1189" r="9612"/>
            <a:stretch>
              <a:fillRect/>
            </a:stretch>
          </p:blipFill>
          <p:spPr>
            <a:xfrm>
              <a:off x="1" y="81817"/>
              <a:ext cx="11020107" cy="6798407"/>
            </a:xfrm>
            <a:prstGeom prst="rect">
              <a:avLst/>
            </a:prstGeom>
          </p:spPr>
        </p:pic>
        <p:sp>
          <p:nvSpPr>
            <p:cNvPr id="5" name="PA-圆角矩形 2"/>
            <p:cNvSpPr/>
            <p:nvPr>
              <p:custDataLst>
                <p:tags r:id="rId2"/>
              </p:custDataLst>
            </p:nvPr>
          </p:nvSpPr>
          <p:spPr>
            <a:xfrm>
              <a:off x="613311" y="1712709"/>
              <a:ext cx="560396" cy="187960"/>
            </a:xfrm>
            <a:prstGeom prst="round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6" name="PA-圆角矩形 9"/>
            <p:cNvSpPr/>
            <p:nvPr>
              <p:custDataLst>
                <p:tags r:id="rId3"/>
              </p:custDataLst>
            </p:nvPr>
          </p:nvSpPr>
          <p:spPr>
            <a:xfrm>
              <a:off x="566960" y="2811439"/>
              <a:ext cx="606747" cy="165859"/>
            </a:xfrm>
            <a:prstGeom prst="round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7" name="PA-圆角矩形 11"/>
            <p:cNvSpPr/>
            <p:nvPr>
              <p:custDataLst>
                <p:tags r:id="rId4"/>
              </p:custDataLst>
            </p:nvPr>
          </p:nvSpPr>
          <p:spPr>
            <a:xfrm>
              <a:off x="326390" y="3272791"/>
              <a:ext cx="3713346" cy="18796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8" name="PA-矩形标注 2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693579" y="1101622"/>
              <a:ext cx="2809209" cy="435862"/>
            </a:xfrm>
            <a:prstGeom prst="wedgeRectCallout">
              <a:avLst>
                <a:gd name="adj1" fmla="val -49872"/>
                <a:gd name="adj2" fmla="val 14143"/>
              </a:avLst>
            </a:prstGeom>
            <a:solidFill>
              <a:sysClr val="window" lastClr="FFFFFF">
                <a:alpha val="48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宋体" panose="02010600030101010101" pitchFamily="2" charset="-122"/>
                </a:rPr>
                <a:t>快速定位问题知识点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宋体" panose="02010600030101010101" pitchFamily="2" charset="-122"/>
              </a:endParaRPr>
            </a:p>
          </p:txBody>
        </p:sp>
        <p:sp>
          <p:nvSpPr>
            <p:cNvPr id="9" name="PA-圆角矩形 11"/>
            <p:cNvSpPr/>
            <p:nvPr>
              <p:custDataLst>
                <p:tags r:id="rId6"/>
              </p:custDataLst>
            </p:nvPr>
          </p:nvSpPr>
          <p:spPr>
            <a:xfrm>
              <a:off x="377825" y="4688441"/>
              <a:ext cx="3661911" cy="18796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10" name="PA-圆角矩形 11"/>
            <p:cNvSpPr/>
            <p:nvPr>
              <p:custDataLst>
                <p:tags r:id="rId7"/>
              </p:custDataLst>
            </p:nvPr>
          </p:nvSpPr>
          <p:spPr>
            <a:xfrm>
              <a:off x="326390" y="2175510"/>
              <a:ext cx="3713347" cy="18796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11" name="PA-圆角矩形 11"/>
            <p:cNvSpPr/>
            <p:nvPr>
              <p:custDataLst>
                <p:tags r:id="rId8"/>
              </p:custDataLst>
            </p:nvPr>
          </p:nvSpPr>
          <p:spPr>
            <a:xfrm>
              <a:off x="377826" y="5793257"/>
              <a:ext cx="3661910" cy="1778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12" name="PA-圆角矩形 9"/>
            <p:cNvSpPr/>
            <p:nvPr>
              <p:custDataLst>
                <p:tags r:id="rId9"/>
              </p:custDataLst>
            </p:nvPr>
          </p:nvSpPr>
          <p:spPr>
            <a:xfrm>
              <a:off x="3875405" y="3892588"/>
              <a:ext cx="587413" cy="187960"/>
            </a:xfrm>
            <a:prstGeom prst="round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13" name="PA-圆角矩形 11"/>
            <p:cNvSpPr/>
            <p:nvPr>
              <p:custDataLst>
                <p:tags r:id="rId10"/>
              </p:custDataLst>
            </p:nvPr>
          </p:nvSpPr>
          <p:spPr>
            <a:xfrm>
              <a:off x="375562" y="6579566"/>
              <a:ext cx="3462655" cy="177800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14" name="PA-圆角矩形 9"/>
            <p:cNvSpPr/>
            <p:nvPr>
              <p:custDataLst>
                <p:tags r:id="rId11"/>
              </p:custDataLst>
            </p:nvPr>
          </p:nvSpPr>
          <p:spPr>
            <a:xfrm>
              <a:off x="602208" y="5327878"/>
              <a:ext cx="587413" cy="187960"/>
            </a:xfrm>
            <a:prstGeom prst="round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00505" y="805484"/>
            <a:ext cx="9144000" cy="5708908"/>
            <a:chOff x="-214355" y="0"/>
            <a:chExt cx="11020107" cy="688022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 r="9612"/>
            <a:stretch>
              <a:fillRect/>
            </a:stretch>
          </p:blipFill>
          <p:spPr>
            <a:xfrm>
              <a:off x="-214355" y="0"/>
              <a:ext cx="11020107" cy="6880225"/>
            </a:xfrm>
            <a:prstGeom prst="rect">
              <a:avLst/>
            </a:prstGeom>
          </p:spPr>
        </p:pic>
        <p:sp>
          <p:nvSpPr>
            <p:cNvPr id="5" name="圆角矩形 4"/>
            <p:cNvSpPr/>
            <p:nvPr/>
          </p:nvSpPr>
          <p:spPr>
            <a:xfrm>
              <a:off x="4512809" y="2942841"/>
              <a:ext cx="577387" cy="236603"/>
            </a:xfrm>
            <a:prstGeom prst="roundRect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kern="0" dirty="0">
                <a:noFill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6" name="右箭头 5"/>
            <p:cNvSpPr/>
            <p:nvPr/>
          </p:nvSpPr>
          <p:spPr>
            <a:xfrm rot="3059009">
              <a:off x="5041590" y="3183597"/>
              <a:ext cx="390598" cy="204197"/>
            </a:xfrm>
            <a:prstGeom prst="rightArrow">
              <a:avLst>
                <a:gd name="adj1" fmla="val 16671"/>
                <a:gd name="adj2" fmla="val 57981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7" name="文本框 7"/>
            <p:cNvSpPr txBox="1"/>
            <p:nvPr/>
          </p:nvSpPr>
          <p:spPr>
            <a:xfrm>
              <a:off x="5035272" y="3473525"/>
              <a:ext cx="3507854" cy="629064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rgbClr val="3F82C4"/>
              </a:solidFill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1400" b="1" kern="0" dirty="0">
                  <a:solidFill>
                    <a:srgbClr val="3F82C4"/>
                  </a:solidFill>
                </a:rPr>
                <a:t>找到与自己预期相符的相应知识点</a:t>
              </a:r>
              <a:endParaRPr lang="en-US" altLang="zh-CN" sz="1400" b="1" kern="0" dirty="0">
                <a:solidFill>
                  <a:srgbClr val="3F82C4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1400" b="1" kern="0" dirty="0">
                  <a:solidFill>
                    <a:srgbClr val="3F82C4"/>
                  </a:solidFill>
                </a:rPr>
                <a:t>直接点击</a:t>
              </a:r>
              <a:r>
                <a:rPr lang="en-US" altLang="zh-CN" sz="1400" b="1" kern="0" dirty="0">
                  <a:solidFill>
                    <a:srgbClr val="3F82C4"/>
                  </a:solidFill>
                </a:rPr>
                <a:t>“</a:t>
              </a:r>
              <a:r>
                <a:rPr lang="zh-CN" altLang="en-US" sz="1400" b="1" kern="0" dirty="0">
                  <a:solidFill>
                    <a:srgbClr val="3F82C4"/>
                  </a:solidFill>
                </a:rPr>
                <a:t>阅读</a:t>
              </a:r>
              <a:r>
                <a:rPr lang="en-US" altLang="zh-CN" sz="1400" b="1" kern="0" dirty="0">
                  <a:solidFill>
                    <a:srgbClr val="3F82C4"/>
                  </a:solidFill>
                </a:rPr>
                <a:t>”</a:t>
              </a:r>
              <a:r>
                <a:rPr lang="zh-CN" altLang="en-US" sz="1400" b="1" kern="0" dirty="0">
                  <a:solidFill>
                    <a:srgbClr val="3F82C4"/>
                  </a:solidFill>
                </a:rPr>
                <a:t>或</a:t>
              </a:r>
              <a:r>
                <a:rPr lang="en-US" altLang="zh-CN" sz="1400" b="1" kern="0" dirty="0">
                  <a:solidFill>
                    <a:srgbClr val="3F82C4"/>
                  </a:solidFill>
                </a:rPr>
                <a:t>“</a:t>
              </a:r>
              <a:r>
                <a:rPr lang="zh-CN" altLang="en-US" sz="1400" b="1" kern="0" dirty="0">
                  <a:solidFill>
                    <a:srgbClr val="3F82C4"/>
                  </a:solidFill>
                </a:rPr>
                <a:t>标题</a:t>
              </a:r>
              <a:r>
                <a:rPr lang="en-US" altLang="zh-CN" sz="1400" b="1" kern="0" dirty="0">
                  <a:solidFill>
                    <a:srgbClr val="3F82C4"/>
                  </a:solidFill>
                </a:rPr>
                <a:t>”</a:t>
              </a:r>
              <a:r>
                <a:rPr lang="zh-CN" altLang="en-US" sz="1400" b="1" kern="0" dirty="0">
                  <a:solidFill>
                    <a:srgbClr val="3F82C4"/>
                  </a:solidFill>
                </a:rPr>
                <a:t>进行阅读</a:t>
              </a:r>
              <a:endParaRPr lang="zh-CN" altLang="en-US" sz="1400" b="1" kern="0" dirty="0">
                <a:solidFill>
                  <a:srgbClr val="3F82C4"/>
                </a:solidFill>
              </a:endParaRPr>
            </a:p>
          </p:txBody>
        </p:sp>
        <p:sp>
          <p:nvSpPr>
            <p:cNvPr id="8" name="右箭头 7"/>
            <p:cNvSpPr/>
            <p:nvPr/>
          </p:nvSpPr>
          <p:spPr>
            <a:xfrm rot="9128871" flipH="1">
              <a:off x="8551068" y="3220715"/>
              <a:ext cx="700090" cy="217194"/>
            </a:xfrm>
            <a:prstGeom prst="rightArrow">
              <a:avLst>
                <a:gd name="adj1" fmla="val 21719"/>
                <a:gd name="adj2" fmla="val 65716"/>
              </a:avLst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9113863" y="2976756"/>
              <a:ext cx="406986" cy="165781"/>
            </a:xfrm>
            <a:prstGeom prst="roundRect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zh-CN" altLang="en-US" kern="0" dirty="0">
                <a:noFill/>
                <a:latin typeface="Calibri" panose="020F0502020204030204"/>
                <a:ea typeface="宋体" panose="02010600030101010101" pitchFamily="2" charset="-122"/>
                <a:cs typeface="Arial" panose="020B0604020202020204"/>
              </a:endParaRP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163195" y="2964815"/>
            <a:ext cx="607695" cy="167005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 dirty="0">
              <a:noFill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cxnSp>
        <p:nvCxnSpPr>
          <p:cNvPr id="13" name="直接箭头连接符 12"/>
          <p:cNvCxnSpPr>
            <a:stCxn id="7" idx="1"/>
          </p:cNvCxnSpPr>
          <p:nvPr/>
        </p:nvCxnSpPr>
        <p:spPr>
          <a:xfrm flipH="1" flipV="1">
            <a:off x="818515" y="3131185"/>
            <a:ext cx="3436620" cy="81724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角矩形 13"/>
          <p:cNvSpPr/>
          <p:nvPr/>
        </p:nvSpPr>
        <p:spPr>
          <a:xfrm>
            <a:off x="7041515" y="5325745"/>
            <a:ext cx="436245" cy="223520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 dirty="0">
              <a:noFill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5" name="文本框 7"/>
          <p:cNvSpPr txBox="1"/>
          <p:nvPr/>
        </p:nvSpPr>
        <p:spPr>
          <a:xfrm>
            <a:off x="3715385" y="4681220"/>
            <a:ext cx="2327910" cy="52197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3F82C4"/>
            </a:solidFill>
          </a:ln>
        </p:spPr>
        <p:txBody>
          <a:bodyPr wrap="square" rtlCol="0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b="1" kern="0" dirty="0">
                <a:solidFill>
                  <a:srgbClr val="3F82C4"/>
                </a:solidFill>
              </a:rPr>
              <a:t>点击“PDF下载”进入</a:t>
            </a:r>
            <a:endParaRPr lang="zh-CN" altLang="en-US" sz="1400" b="1" kern="0" dirty="0">
              <a:solidFill>
                <a:srgbClr val="3F82C4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b="1" kern="0" dirty="0">
                <a:solidFill>
                  <a:srgbClr val="3F82C4"/>
                </a:solidFill>
              </a:rPr>
              <a:t>下载页面对该章节进行下载</a:t>
            </a:r>
            <a:endParaRPr lang="zh-CN" altLang="en-US" sz="1400" b="1" kern="0" dirty="0">
              <a:solidFill>
                <a:srgbClr val="3F82C4"/>
              </a:solidFill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6043295" y="5203190"/>
            <a:ext cx="977265" cy="1701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/>
          <p:cNvSpPr txBox="1"/>
          <p:nvPr/>
        </p:nvSpPr>
        <p:spPr>
          <a:xfrm>
            <a:off x="7360" y="644300"/>
            <a:ext cx="24580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知识阅读页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b="5675"/>
          <a:stretch>
            <a:fillRect/>
          </a:stretch>
        </p:blipFill>
        <p:spPr>
          <a:xfrm>
            <a:off x="2297058" y="836819"/>
            <a:ext cx="5095611" cy="5774083"/>
          </a:xfrm>
          <a:prstGeom prst="rect">
            <a:avLst/>
          </a:prstGeom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62399" y="1433723"/>
            <a:ext cx="2402814" cy="347309"/>
          </a:xfrm>
          <a:prstGeom prst="wedgeRectCallout">
            <a:avLst>
              <a:gd name="adj1" fmla="val 37069"/>
              <a:gd name="adj2" fmla="val -160183"/>
            </a:avLst>
          </a:prstGeom>
          <a:solidFill>
            <a:sysClr val="window" lastClr="FFFFFF">
              <a:alpha val="48000"/>
            </a:sysClr>
          </a:solidFill>
          <a:ln w="25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支持放大与缩小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4489692" y="980830"/>
            <a:ext cx="1522408" cy="318744"/>
          </a:xfrm>
          <a:prstGeom prst="wedgeRectCallout">
            <a:avLst>
              <a:gd name="adj1" fmla="val -75063"/>
              <a:gd name="adj2" fmla="val -53656"/>
            </a:avLst>
          </a:prstGeom>
          <a:solidFill>
            <a:sysClr val="window" lastClr="FFFFFF">
              <a:alpha val="48000"/>
            </a:sysClr>
          </a:solidFill>
          <a:ln w="22225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文字识别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7248770" y="2468609"/>
            <a:ext cx="1743795" cy="616236"/>
          </a:xfrm>
          <a:prstGeom prst="wedgeRectCallout">
            <a:avLst>
              <a:gd name="adj1" fmla="val -101213"/>
              <a:gd name="adj2" fmla="val -275315"/>
            </a:avLst>
          </a:prstGeom>
          <a:solidFill>
            <a:sysClr val="window" lastClr="FFFFFF">
              <a:alpha val="48000"/>
            </a:sysClr>
          </a:solidFill>
          <a:ln w="25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点击资料来源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258645" y="764815"/>
            <a:ext cx="762842" cy="28802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298129" y="764815"/>
            <a:ext cx="960516" cy="295385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841868" y="2822408"/>
            <a:ext cx="4005455" cy="977659"/>
          </a:xfrm>
          <a:prstGeom prst="roundRect">
            <a:avLst/>
          </a:prstGeom>
          <a:noFill/>
          <a:ln w="381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27" y="2046709"/>
            <a:ext cx="4090096" cy="456419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9298" y="3295785"/>
            <a:ext cx="2314537" cy="811591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5630545" y="836930"/>
            <a:ext cx="676910" cy="157480"/>
          </a:xfrm>
          <a:prstGeom prst="roundRect">
            <a:avLst>
              <a:gd name="adj" fmla="val 2862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6816090" y="5120640"/>
            <a:ext cx="2284095" cy="615950"/>
          </a:xfrm>
          <a:prstGeom prst="wedgeRectCallout">
            <a:avLst>
              <a:gd name="adj1" fmla="val 6961"/>
              <a:gd name="adj2" fmla="val -182633"/>
            </a:avLst>
          </a:prstGeom>
          <a:solidFill>
            <a:sysClr val="window" lastClr="FFFFFF">
              <a:alpha val="48000"/>
            </a:sysClr>
          </a:solidFill>
          <a:ln w="25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lstStyle/>
          <a:p>
            <a:pPr lvl="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cs typeface="+mn-ea"/>
              </a:rPr>
              <a:t>相关</a:t>
            </a:r>
            <a:r>
              <a:rPr lang="zh-CN" altLang="en-US" sz="2000" b="1" kern="0" dirty="0">
                <a:solidFill>
                  <a:srgbClr val="C00000"/>
                </a:solidFill>
                <a:latin typeface="微软雅黑" panose="020B0503020204020204" pitchFamily="34" charset="-122"/>
                <a:cs typeface="+mn-ea"/>
              </a:rPr>
              <a:t>图书的卡片页</a:t>
            </a:r>
            <a:endParaRPr lang="zh-CN" altLang="en-US" sz="2000" b="1" kern="0" dirty="0">
              <a:solidFill>
                <a:srgbClr val="C00000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753247" y="3233528"/>
            <a:ext cx="2410588" cy="98058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1881505" y="4213860"/>
            <a:ext cx="4350385" cy="615950"/>
          </a:xfrm>
          <a:prstGeom prst="wedgeRectCallout">
            <a:avLst>
              <a:gd name="adj1" fmla="val 77485"/>
              <a:gd name="adj2" fmla="val -147113"/>
            </a:avLst>
          </a:prstGeom>
          <a:solidFill>
            <a:sysClr val="window" lastClr="FFFFFF">
              <a:alpha val="48000"/>
            </a:sysClr>
          </a:solidFill>
          <a:ln w="25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p>
            <a:pPr lvl="0"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kern="0" dirty="0" smtClean="0">
                <a:solidFill>
                  <a:srgbClr val="C00000"/>
                </a:solidFill>
                <a:latin typeface="微软雅黑" panose="020B0503020204020204" pitchFamily="34" charset="-122"/>
                <a:cs typeface="+mn-ea"/>
                <a:sym typeface="+mn-ea"/>
              </a:rPr>
              <a:t>点击书名链接，进入图书详细信息页</a:t>
            </a:r>
            <a:endParaRPr lang="zh-CN" altLang="en-US" sz="2000" b="1" kern="0" dirty="0" smtClean="0">
              <a:solidFill>
                <a:srgbClr val="C00000"/>
              </a:solidFill>
              <a:latin typeface="微软雅黑" panose="020B0503020204020204" pitchFamily="34" charset="-122"/>
              <a:cs typeface="+mn-ea"/>
            </a:endParaRPr>
          </a:p>
        </p:txBody>
      </p:sp>
      <p:cxnSp>
        <p:nvCxnSpPr>
          <p:cNvPr id="14" name="直接箭头连接符 13"/>
          <p:cNvCxnSpPr>
            <a:endCxn id="3" idx="1"/>
          </p:cNvCxnSpPr>
          <p:nvPr/>
        </p:nvCxnSpPr>
        <p:spPr>
          <a:xfrm>
            <a:off x="6753225" y="981075"/>
            <a:ext cx="374015" cy="3327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7"/>
          <p:cNvSpPr txBox="1"/>
          <p:nvPr/>
        </p:nvSpPr>
        <p:spPr>
          <a:xfrm>
            <a:off x="7127240" y="1052830"/>
            <a:ext cx="1972945" cy="521970"/>
          </a:xfrm>
          <a:prstGeom prst="rect">
            <a:avLst/>
          </a:prstGeom>
          <a:solidFill>
            <a:sysClr val="window" lastClr="FFFFFF"/>
          </a:solidFill>
          <a:ln w="22225">
            <a:solidFill>
              <a:srgbClr val="3F82C4"/>
            </a:solidFill>
          </a:ln>
        </p:spPr>
        <p:txBody>
          <a:bodyPr wrap="square" rtlCol="0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b="1" kern="0" dirty="0">
                <a:solidFill>
                  <a:srgbClr val="3F82C4"/>
                </a:solidFill>
              </a:rPr>
              <a:t>点击“保存”进入下载</a:t>
            </a:r>
            <a:endParaRPr lang="zh-CN" altLang="en-US" sz="1400" b="1" kern="0" dirty="0">
              <a:solidFill>
                <a:srgbClr val="3F82C4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400" b="1" kern="0" dirty="0">
                <a:solidFill>
                  <a:srgbClr val="3F82C4"/>
                </a:solidFill>
              </a:rPr>
              <a:t>页面对该章节进行下载</a:t>
            </a:r>
            <a:endParaRPr lang="zh-CN" altLang="en-US" sz="1400" b="1" kern="0" dirty="0">
              <a:solidFill>
                <a:srgbClr val="3F82C4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343015" y="836930"/>
            <a:ext cx="410210" cy="168275"/>
          </a:xfrm>
          <a:prstGeom prst="roundRect">
            <a:avLst>
              <a:gd name="adj" fmla="val 28629"/>
            </a:avLst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 panose="020B0604020202020204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6231890" y="1024890"/>
            <a:ext cx="788035" cy="220853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1" y="936614"/>
            <a:ext cx="9144001" cy="5516596"/>
            <a:chOff x="346049" y="-819926"/>
            <a:chExt cx="11179323" cy="674451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4" r="3592"/>
            <a:stretch>
              <a:fillRect/>
            </a:stretch>
          </p:blipFill>
          <p:spPr>
            <a:xfrm>
              <a:off x="346049" y="-819926"/>
              <a:ext cx="11179323" cy="6744510"/>
            </a:xfrm>
            <a:prstGeom prst="rect">
              <a:avLst/>
            </a:prstGeom>
          </p:spPr>
        </p:pic>
        <p:sp>
          <p:nvSpPr>
            <p:cNvPr id="5" name="Rounded Rectangular Callout 17"/>
            <p:cNvSpPr/>
            <p:nvPr/>
          </p:nvSpPr>
          <p:spPr bwMode="auto">
            <a:xfrm rot="10800000" flipV="1">
              <a:off x="5407516" y="818713"/>
              <a:ext cx="3433258" cy="1296144"/>
            </a:xfrm>
            <a:prstGeom prst="wedgeRoundRectCallout">
              <a:avLst>
                <a:gd name="adj1" fmla="val 101541"/>
                <a:gd name="adj2" fmla="val -300"/>
                <a:gd name="adj3" fmla="val 16667"/>
              </a:avLst>
            </a:prstGeom>
            <a:solidFill>
              <a:sysClr val="window" lastClr="FFFFFF">
                <a:alpha val="48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6012" tIns="48006" rIns="96012" bIns="48006" rtlCol="0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9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从本页来源</a:t>
              </a:r>
              <a:br>
                <a:rPr kumimoji="0" lang="en-US" altLang="zh-CN" sz="29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</a:br>
              <a:r>
                <a:rPr kumimoji="0" lang="zh-CN" altLang="en-US" sz="29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到达图书信息</a:t>
              </a:r>
              <a:endParaRPr kumimoji="0" lang="en-US" altLang="zh-CN" sz="29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  <p:sp>
          <p:nvSpPr>
            <p:cNvPr id="6" name="文本框 4"/>
            <p:cNvSpPr txBox="1"/>
            <p:nvPr/>
          </p:nvSpPr>
          <p:spPr>
            <a:xfrm>
              <a:off x="7960453" y="-589804"/>
              <a:ext cx="3521290" cy="6773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30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rPr>
                <a:t>图书详细信息页</a:t>
              </a:r>
              <a:endPara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4读秀-首页（分类导航）-图书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66545"/>
            <a:ext cx="9144635" cy="41998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112510" y="3881755"/>
            <a:ext cx="600710" cy="2730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602605" y="1995170"/>
            <a:ext cx="3436620" cy="462915"/>
          </a:xfrm>
          <a:prstGeom prst="wedgeRectCallout">
            <a:avLst>
              <a:gd name="adj1" fmla="val -26995"/>
              <a:gd name="adj2" fmla="val 352606"/>
            </a:avLst>
          </a:prstGeom>
          <a:solidFill>
            <a:sysClr val="window" lastClr="FFFFFF">
              <a:alpha val="48000"/>
            </a:sysClr>
          </a:solidFill>
          <a:ln w="25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点击“更多”了解读秀更多频道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4"/>
          <p:cNvSpPr txBox="1"/>
          <p:nvPr/>
        </p:nvSpPr>
        <p:spPr>
          <a:xfrm>
            <a:off x="179705" y="953135"/>
            <a:ext cx="2585720" cy="553085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p>
            <a:pPr algn="ctr"/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读秀更多频道</a:t>
            </a:r>
            <a:endParaRPr lang="zh-CN" altLang="en-US" sz="3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pic>
        <p:nvPicPr>
          <p:cNvPr id="4" name="图片 3" descr="读秀更多频道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064385"/>
            <a:ext cx="9144000" cy="27057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/>
        </p:nvSpPr>
        <p:spPr>
          <a:xfrm>
            <a:off x="161925" y="692810"/>
            <a:ext cx="8820150" cy="244816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ts val="4000"/>
              </a:lnSpc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仿宋_GB2312" panose="02010609030101010101" charset="-122"/>
                <a:ea typeface="仿宋_GB2312" panose="02010609030101010101" charset="-122"/>
                <a:cs typeface="+mj-cs"/>
              </a:rPr>
              <a:t>   </a:t>
            </a:r>
            <a:r>
              <a:rPr kumimoji="0" lang="zh-C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_GB2312" panose="02010609030101010101" charset="-122"/>
                <a:ea typeface="仿宋_GB2312" panose="02010609030101010101" charset="-122"/>
              </a:rPr>
              <a:t>请登录</a:t>
            </a:r>
            <a:r>
              <a:rPr kumimoji="0" lang="zh-C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alatino Linotype" panose="02040502050505030304" pitchFamily="18" charset="0"/>
                <a:ea typeface="黑体" panose="02010609060101010101" pitchFamily="2" charset="-122"/>
              </a:rPr>
              <a:t> </a:t>
            </a:r>
            <a:r>
              <a:rPr kumimoji="0" lang="zh-C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www.duxiu.com</a:t>
            </a:r>
            <a:br>
              <a:rPr kumimoji="0" lang="zh-C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Palatino Linotype" panose="02040502050505030304" pitchFamily="18" charset="0"/>
                <a:ea typeface="黑体" panose="02010609060101010101" pitchFamily="2" charset="-122"/>
              </a:rPr>
            </a:br>
            <a:r>
              <a:rPr lang="zh-CN" altLang="zh-CN" sz="2900" dirty="0">
                <a:solidFill>
                  <a:srgbClr val="0070C0"/>
                </a:solidFill>
                <a:latin typeface="仿宋_GB2312" panose="02010609030101010101" charset="-122"/>
                <a:ea typeface="仿宋_GB2312" panose="02010609030101010101" charset="-122"/>
              </a:rPr>
              <a:t>选择</a:t>
            </a:r>
            <a:r>
              <a:rPr lang="zh-CN" altLang="zh-CN" sz="2900" dirty="0" smtClean="0">
                <a:solidFill>
                  <a:srgbClr val="0070C0"/>
                </a:solidFill>
                <a:latin typeface="仿宋_GB2312" panose="02010609030101010101" charset="-122"/>
                <a:ea typeface="仿宋_GB2312" panose="02010609030101010101" charset="-122"/>
              </a:rPr>
              <a:t>“机构用户”</a:t>
            </a:r>
            <a:endParaRPr lang="en-US" altLang="zh-CN" sz="2900" dirty="0" smtClean="0">
              <a:solidFill>
                <a:srgbClr val="0070C0"/>
              </a:solidFill>
              <a:latin typeface="仿宋_GB2312" panose="02010609030101010101" charset="-122"/>
              <a:ea typeface="仿宋_GB2312" panose="02010609030101010101" charset="-122"/>
            </a:endParaRPr>
          </a:p>
          <a:p>
            <a:pPr algn="ctr">
              <a:lnSpc>
                <a:spcPts val="4000"/>
              </a:lnSpc>
            </a:pPr>
            <a:r>
              <a:rPr kumimoji="0" lang="zh-C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_GB2312" panose="02010609030101010101" charset="-122"/>
                <a:ea typeface="仿宋_GB2312" panose="02010609030101010101" charset="-122"/>
              </a:rPr>
              <a:t>输入账</a:t>
            </a:r>
            <a:r>
              <a:rPr lang="zh-CN" altLang="en-US" sz="2900" dirty="0">
                <a:solidFill>
                  <a:srgbClr val="0070C0"/>
                </a:solidFill>
                <a:latin typeface="仿宋_GB2312" panose="02010609030101010101" charset="-122"/>
                <a:ea typeface="仿宋_GB2312" panose="02010609030101010101" charset="-122"/>
              </a:rPr>
              <a:t>号</a:t>
            </a:r>
            <a:r>
              <a:rPr kumimoji="0" lang="zh-C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_GB2312" panose="02010609030101010101" charset="-122"/>
                <a:ea typeface="仿宋_GB2312" panose="02010609030101010101" charset="-122"/>
              </a:rPr>
              <a:t>：</a:t>
            </a:r>
            <a:r>
              <a:rPr lang="en-US" altLang="zh-CN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tjrmyy</a:t>
            </a:r>
            <a:r>
              <a:rPr kumimoji="0" lang="zh-CN" altLang="en-US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仿宋_GB2312" panose="02010609030101010101" charset="-122"/>
                <a:ea typeface="仿宋_GB2312" panose="02010609030101010101" charset="-122"/>
              </a:rPr>
              <a:t> ，密码：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x9h690pe</a:t>
            </a:r>
            <a:r>
              <a:rPr lang="en-US" altLang="zh-CN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itchFamily="18" charset="-127"/>
                <a:cs typeface="Times New Roman" panose="02020603050405020304" pitchFamily="18" charset="0"/>
              </a:rPr>
              <a:t>!@</a:t>
            </a:r>
            <a:endParaRPr lang="en-US" altLang="zh-CN" sz="3600" dirty="0" smtClean="0">
              <a:solidFill>
                <a:srgbClr val="0070C0"/>
              </a:solidFill>
              <a:latin typeface="Times New Roman" panose="02020603050405020304" pitchFamily="18" charset="0"/>
              <a:ea typeface="Batang" pitchFamily="18" charset="-127"/>
              <a:cs typeface="Times New Roman" panose="02020603050405020304" pitchFamily="18" charset="0"/>
            </a:endParaRPr>
          </a:p>
          <a:p>
            <a:pPr algn="ctr">
              <a:lnSpc>
                <a:spcPts val="4000"/>
              </a:lnSpc>
            </a:pPr>
            <a:r>
              <a:rPr lang="zh-CN" altLang="zh-CN" sz="2050" dirty="0" smtClean="0">
                <a:solidFill>
                  <a:srgbClr val="0070C0"/>
                </a:solidFill>
                <a:latin typeface="仿宋_GB2312" panose="02010609030101010101" charset="-122"/>
                <a:ea typeface="仿宋_GB2312" panose="02010609030101010101" charset="-122"/>
              </a:rPr>
              <a:t>点击</a:t>
            </a:r>
            <a:r>
              <a:rPr lang="zh-CN" altLang="zh-CN" sz="2050" dirty="0">
                <a:solidFill>
                  <a:srgbClr val="0070C0"/>
                </a:solidFill>
                <a:latin typeface="仿宋_GB2312" panose="02010609030101010101" charset="-122"/>
                <a:ea typeface="仿宋_GB2312" panose="02010609030101010101" charset="-122"/>
              </a:rPr>
              <a:t>“登录”，跳转“安全验证页”</a:t>
            </a:r>
            <a:r>
              <a:rPr lang="en-US" altLang="zh-CN" sz="2050" dirty="0">
                <a:solidFill>
                  <a:srgbClr val="0070C0"/>
                </a:solidFill>
                <a:latin typeface="仿宋_GB2312" panose="02010609030101010101" charset="-122"/>
                <a:ea typeface="仿宋_GB2312" panose="02010609030101010101" charset="-122"/>
              </a:rPr>
              <a:t>,</a:t>
            </a:r>
            <a:r>
              <a:rPr lang="zh-CN" altLang="zh-CN" sz="2050" dirty="0">
                <a:solidFill>
                  <a:srgbClr val="0070C0"/>
                </a:solidFill>
                <a:latin typeface="仿宋_GB2312" panose="02010609030101010101" charset="-122"/>
                <a:ea typeface="仿宋_GB2312" panose="02010609030101010101" charset="-122"/>
              </a:rPr>
              <a:t>完成安全验证后跳转“读秀首页”。</a:t>
            </a:r>
            <a:endParaRPr lang="zh-CN" altLang="en-US" sz="2050" dirty="0">
              <a:solidFill>
                <a:srgbClr val="0070C0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97"/>
          <a:stretch>
            <a:fillRect/>
          </a:stretch>
        </p:blipFill>
        <p:spPr>
          <a:xfrm>
            <a:off x="603280" y="3140980"/>
            <a:ext cx="8001000" cy="316876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603250"/>
            <a:ext cx="9144000" cy="629920"/>
          </a:xfrm>
        </p:spPr>
        <p:txBody>
          <a:bodyPr/>
          <a:lstStyle/>
          <a:p>
            <a:pPr algn="ctr" latinLnBrk="0">
              <a:lnSpc>
                <a:spcPts val="3600"/>
              </a:lnSpc>
            </a:pPr>
            <a:r>
              <a:rPr lang="zh-CN" altLang="en-US" sz="2200" dirty="0" smtClean="0"/>
              <a:t>有关读秀知识库的详细使用方法可浏览天津市人民医院图书馆网站</a:t>
            </a:r>
            <a:endParaRPr lang="zh-CN" altLang="en-US" sz="2200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675" y="1026795"/>
            <a:ext cx="9144000" cy="526415"/>
          </a:xfrm>
        </p:spPr>
        <p:txBody>
          <a:bodyPr/>
          <a:lstStyle/>
          <a:p>
            <a:pPr algn="ctr"/>
            <a:r>
              <a:rPr lang="zh-CN" altLang="en-US" sz="2200">
                <a:solidFill>
                  <a:srgbClr val="00B050"/>
                </a:solidFill>
              </a:rPr>
              <a:t>网址：</a:t>
            </a:r>
            <a:r>
              <a:rPr lang="en-US" altLang="zh-CN" sz="26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http://www.tjsrmyytsg.cn/</a:t>
            </a:r>
            <a:endParaRPr lang="en-US" altLang="zh-CN" sz="2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天津市人民医院图书馆网站首页1"/>
          <p:cNvPicPr>
            <a:picLocks noChangeAspect="1"/>
          </p:cNvPicPr>
          <p:nvPr/>
        </p:nvPicPr>
        <p:blipFill>
          <a:blip r:embed="rId1"/>
          <a:srcRect l="8354" r="10437" b="10371"/>
          <a:stretch>
            <a:fillRect/>
          </a:stretch>
        </p:blipFill>
        <p:spPr>
          <a:xfrm>
            <a:off x="3810" y="1538605"/>
            <a:ext cx="9145905" cy="5109210"/>
          </a:xfrm>
          <a:prstGeom prst="rect">
            <a:avLst/>
          </a:prstGeom>
        </p:spPr>
      </p:pic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707380" y="3233420"/>
            <a:ext cx="3436620" cy="1062990"/>
          </a:xfrm>
          <a:prstGeom prst="wedgeRectCallout">
            <a:avLst>
              <a:gd name="adj1" fmla="val -133702"/>
              <a:gd name="adj2" fmla="val 222939"/>
            </a:avLst>
          </a:prstGeom>
          <a:solidFill>
            <a:sysClr val="window" lastClr="FFFFFF">
              <a:alpha val="48000"/>
            </a:sysClr>
          </a:solidFill>
          <a:ln w="254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lIns="96012" tIns="48006" rIns="96012" bIns="48006" rtlCol="0" anchor="ctr"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点击“文献资源服务平台（超星读秀知识库）”可了解读秀知识库详细使用方法，并可访问读秀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226185" y="6196330"/>
            <a:ext cx="1524000" cy="215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/>
        </p:nvSpPr>
        <p:spPr>
          <a:xfrm>
            <a:off x="161925" y="836822"/>
            <a:ext cx="8820150" cy="108007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CC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ts val="4000"/>
              </a:lnSpc>
            </a:pPr>
            <a:r>
              <a:rPr lang="zh-CN" altLang="en-US" sz="2800" dirty="0" smtClean="0">
                <a:solidFill>
                  <a:srgbClr val="0070C0"/>
                </a:solidFill>
                <a:latin typeface="仿宋_GB2312" panose="02010609030101010101" charset="-122"/>
                <a:ea typeface="仿宋_GB2312" panose="02010609030101010101" charset="-122"/>
              </a:rPr>
              <a:t>在</a:t>
            </a:r>
            <a:r>
              <a:rPr lang="zh-CN" altLang="en-US" sz="2800" dirty="0">
                <a:solidFill>
                  <a:srgbClr val="0070C0"/>
                </a:solidFill>
                <a:latin typeface="仿宋_GB2312" panose="02010609030101010101" charset="-122"/>
                <a:ea typeface="仿宋_GB2312" panose="02010609030101010101" charset="-122"/>
              </a:rPr>
              <a:t>“读秀首页”可选择相应文献类型搜索</a:t>
            </a:r>
            <a:endParaRPr lang="zh-CN" altLang="en-US" sz="2800" dirty="0">
              <a:solidFill>
                <a:srgbClr val="0070C0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  <p:pic>
        <p:nvPicPr>
          <p:cNvPr id="2" name="图片 1" descr="03读秀-首页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76250" y="1785620"/>
            <a:ext cx="8191500" cy="372427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圆角矩形 4"/>
          <p:cNvSpPr/>
          <p:nvPr/>
        </p:nvSpPr>
        <p:spPr>
          <a:xfrm>
            <a:off x="1403985" y="3645535"/>
            <a:ext cx="5328285" cy="6477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85450" y="1197913"/>
            <a:ext cx="9058550" cy="4535247"/>
            <a:chOff x="378187" y="308415"/>
            <a:chExt cx="11579127" cy="5797197"/>
          </a:xfrm>
        </p:grpSpPr>
        <p:grpSp>
          <p:nvGrpSpPr>
            <p:cNvPr id="30" name="Group 5"/>
            <p:cNvGrpSpPr>
              <a:grpSpLocks noChangeAspect="1"/>
            </p:cNvGrpSpPr>
            <p:nvPr/>
          </p:nvGrpSpPr>
          <p:grpSpPr>
            <a:xfrm>
              <a:off x="698649" y="2143011"/>
              <a:ext cx="4851729" cy="3962601"/>
              <a:chOff x="3982285" y="1498295"/>
              <a:chExt cx="4198398" cy="3429000"/>
            </a:xfrm>
          </p:grpSpPr>
          <p:pic>
            <p:nvPicPr>
              <p:cNvPr id="31" name="Picture 6"/>
              <p:cNvPicPr>
                <a:picLocks noChangeAspect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82285" y="1498295"/>
                <a:ext cx="4198398" cy="3429000"/>
              </a:xfrm>
              <a:prstGeom prst="rect">
                <a:avLst/>
              </a:prstGeom>
            </p:spPr>
          </p:pic>
          <p:sp>
            <p:nvSpPr>
              <p:cNvPr id="32" name="Rectangle 7"/>
              <p:cNvSpPr/>
              <p:nvPr/>
            </p:nvSpPr>
            <p:spPr>
              <a:xfrm>
                <a:off x="4289612" y="1667435"/>
                <a:ext cx="3564000" cy="22322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33" name="Group 8"/>
            <p:cNvGrpSpPr>
              <a:grpSpLocks noChangeAspect="1"/>
            </p:cNvGrpSpPr>
            <p:nvPr/>
          </p:nvGrpSpPr>
          <p:grpSpPr>
            <a:xfrm>
              <a:off x="5866801" y="2441132"/>
              <a:ext cx="734682" cy="677255"/>
              <a:chOff x="1175061" y="5325011"/>
              <a:chExt cx="976315" cy="900000"/>
            </a:xfrm>
          </p:grpSpPr>
          <p:sp>
            <p:nvSpPr>
              <p:cNvPr id="34" name="Oval 9"/>
              <p:cNvSpPr/>
              <p:nvPr/>
            </p:nvSpPr>
            <p:spPr>
              <a:xfrm>
                <a:off x="1216476" y="5325011"/>
                <a:ext cx="900000" cy="90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1B4C9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00" b="0" i="0" u="none" strike="noStrike" kern="0" cap="none" spc="0" normalizeH="0" baseline="0" noProof="0">
                  <a:ln>
                    <a:noFill/>
                  </a:ln>
                  <a:solidFill>
                    <a:srgbClr val="004B7D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5" name="TextBox 10"/>
              <p:cNvSpPr txBox="1"/>
              <p:nvPr/>
            </p:nvSpPr>
            <p:spPr>
              <a:xfrm>
                <a:off x="1175061" y="5333977"/>
                <a:ext cx="976315" cy="888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4B7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id-ID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4B7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Rectangle 12"/>
            <p:cNvSpPr/>
            <p:nvPr/>
          </p:nvSpPr>
          <p:spPr bwMode="auto">
            <a:xfrm>
              <a:off x="6949071" y="2310379"/>
              <a:ext cx="4851728" cy="9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2800" b="1" dirty="0">
                  <a:solidFill>
                    <a:srgbClr val="004B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图书的一站式搜索服务</a:t>
              </a:r>
              <a:endParaRPr lang="zh-CN" altLang="en-US" sz="2800" b="1" dirty="0">
                <a:solidFill>
                  <a:srgbClr val="004B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Rectangle 14"/>
            <p:cNvSpPr/>
            <p:nvPr/>
          </p:nvSpPr>
          <p:spPr bwMode="auto">
            <a:xfrm>
              <a:off x="6949071" y="3630730"/>
              <a:ext cx="5008243" cy="94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2800" b="1" dirty="0">
                  <a:solidFill>
                    <a:srgbClr val="4BAF3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图书的一站式获取服务</a:t>
              </a:r>
              <a:endParaRPr lang="zh-CN" altLang="en-US" sz="2800" b="1" dirty="0">
                <a:solidFill>
                  <a:srgbClr val="4BAF3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16"/>
            <p:cNvSpPr/>
            <p:nvPr/>
          </p:nvSpPr>
          <p:spPr bwMode="auto">
            <a:xfrm>
              <a:off x="6949071" y="4657442"/>
              <a:ext cx="4851728" cy="1288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zh-CN" altLang="en-US" sz="2800" b="1" dirty="0">
                  <a:solidFill>
                    <a:srgbClr val="004B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全新的知识点阅读服务</a:t>
              </a:r>
              <a:endParaRPr lang="zh-CN" altLang="en-US" sz="2800" b="1" dirty="0">
                <a:solidFill>
                  <a:srgbClr val="004B7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9" name="Group 17"/>
            <p:cNvGrpSpPr>
              <a:grpSpLocks noChangeAspect="1"/>
            </p:cNvGrpSpPr>
            <p:nvPr/>
          </p:nvGrpSpPr>
          <p:grpSpPr>
            <a:xfrm>
              <a:off x="5875013" y="3721878"/>
              <a:ext cx="734682" cy="681655"/>
              <a:chOff x="4596117" y="5321840"/>
              <a:chExt cx="976314" cy="905848"/>
            </a:xfrm>
          </p:grpSpPr>
          <p:sp>
            <p:nvSpPr>
              <p:cNvPr id="40" name="TextBox 18"/>
              <p:cNvSpPr txBox="1"/>
              <p:nvPr/>
            </p:nvSpPr>
            <p:spPr>
              <a:xfrm>
                <a:off x="4596117" y="5338913"/>
                <a:ext cx="976314" cy="888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2800" b="1" kern="0" dirty="0">
                    <a:solidFill>
                      <a:srgbClr val="4BAF3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id-ID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BAF3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Oval 19"/>
              <p:cNvSpPr/>
              <p:nvPr/>
            </p:nvSpPr>
            <p:spPr>
              <a:xfrm>
                <a:off x="4620206" y="5321840"/>
                <a:ext cx="900000" cy="90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4BAF3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00" b="0" i="0" u="none" strike="noStrike" kern="0" cap="none" spc="0" normalizeH="0" baseline="0" noProof="0">
                  <a:ln>
                    <a:noFill/>
                  </a:ln>
                  <a:solidFill>
                    <a:srgbClr val="4BAF32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2" name="Group 20"/>
            <p:cNvGrpSpPr>
              <a:grpSpLocks noChangeAspect="1"/>
            </p:cNvGrpSpPr>
            <p:nvPr/>
          </p:nvGrpSpPr>
          <p:grpSpPr>
            <a:xfrm>
              <a:off x="5866650" y="4962939"/>
              <a:ext cx="734682" cy="708490"/>
              <a:chOff x="7992013" y="5361716"/>
              <a:chExt cx="976314" cy="941507"/>
            </a:xfrm>
          </p:grpSpPr>
          <p:sp>
            <p:nvSpPr>
              <p:cNvPr id="43" name="TextBox 21"/>
              <p:cNvSpPr txBox="1"/>
              <p:nvPr/>
            </p:nvSpPr>
            <p:spPr>
              <a:xfrm>
                <a:off x="7992013" y="5414449"/>
                <a:ext cx="976314" cy="888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4B7D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0" lang="id-ID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4B7D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Oval 22"/>
              <p:cNvSpPr/>
              <p:nvPr/>
            </p:nvSpPr>
            <p:spPr>
              <a:xfrm>
                <a:off x="8041284" y="5361716"/>
                <a:ext cx="900000" cy="90000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1B4C9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100" b="0" i="0" u="none" strike="noStrike" kern="0" cap="none" spc="0" normalizeH="0" baseline="0" noProof="0">
                  <a:ln>
                    <a:noFill/>
                  </a:ln>
                  <a:solidFill>
                    <a:srgbClr val="004B7D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378187" y="308415"/>
              <a:ext cx="4413002" cy="668762"/>
              <a:chOff x="378187" y="141728"/>
              <a:chExt cx="5668372" cy="859005"/>
            </a:xfrm>
          </p:grpSpPr>
          <p:sp>
            <p:nvSpPr>
              <p:cNvPr id="46" name="TextBox 23"/>
              <p:cNvSpPr txBox="1"/>
              <p:nvPr/>
            </p:nvSpPr>
            <p:spPr>
              <a:xfrm>
                <a:off x="2768970" y="141728"/>
                <a:ext cx="2965792" cy="859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rtlCol="0" anchor="ctr" anchorCtr="0" compatLnSpc="1">
                <a:spAutoFit/>
              </a:bodyPr>
              <a:lstStyle>
                <a:lvl1pPr>
                  <a:defRPr sz="2800" b="1">
                    <a:solidFill>
                      <a:schemeClr val="accent1"/>
                    </a:solidFill>
                    <a:latin typeface="+mn-ea"/>
                    <a:ea typeface="+mn-ea"/>
                  </a:defRPr>
                </a:lvl1pPr>
                <a:lvl2pPr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2pPr>
                <a:lvl3pPr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3pPr>
                <a:lvl4pPr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4pPr>
                <a:lvl5pPr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9pPr>
              </a:lstStyle>
              <a:p>
                <a:pPr defTabSz="913765">
                  <a:defRPr/>
                </a:pPr>
                <a:r>
                  <a:rPr lang="zh-CN" altLang="en-US" kern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核心功能</a:t>
                </a:r>
                <a:endParaRPr lang="zh-CN" altLang="en-US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378187" y="314393"/>
                <a:ext cx="2228557" cy="549829"/>
                <a:chOff x="157476" y="152440"/>
                <a:chExt cx="2474408" cy="847436"/>
              </a:xfrm>
            </p:grpSpPr>
            <p:sp>
              <p:nvSpPr>
                <p:cNvPr id="52" name="Freeform 24"/>
                <p:cNvSpPr/>
                <p:nvPr/>
              </p:nvSpPr>
              <p:spPr>
                <a:xfrm>
                  <a:off x="1332597" y="152440"/>
                  <a:ext cx="1299287" cy="847436"/>
                </a:xfrm>
                <a:custGeom>
                  <a:avLst/>
                  <a:gdLst/>
                  <a:ahLst/>
                  <a:cxnLst>
                    <a:cxn ang="0">
                      <a:pos x="448270" y="0"/>
                    </a:cxn>
                    <a:cxn ang="0">
                      <a:pos x="2349604" y="0"/>
                    </a:cxn>
                    <a:cxn ang="0">
                      <a:pos x="2374000" y="55145"/>
                    </a:cxn>
                    <a:cxn ang="0">
                      <a:pos x="1989769" y="1497335"/>
                    </a:cxn>
                    <a:cxn ang="0">
                      <a:pos x="1934879" y="1553246"/>
                    </a:cxn>
                    <a:cxn ang="0">
                      <a:pos x="33544" y="1553246"/>
                    </a:cxn>
                    <a:cxn ang="0">
                      <a:pos x="8386" y="1497335"/>
                    </a:cxn>
                    <a:cxn ang="0">
                      <a:pos x="393380" y="55145"/>
                    </a:cxn>
                    <a:cxn ang="0">
                      <a:pos x="448270" y="0"/>
                    </a:cxn>
                  </a:cxnLst>
                  <a:rect l="0" t="0" r="0" b="0"/>
                  <a:pathLst>
                    <a:path w="3125" h="2028">
                      <a:moveTo>
                        <a:pt x="588" y="0"/>
                      </a:moveTo>
                      <a:lnTo>
                        <a:pt x="3082" y="0"/>
                      </a:lnTo>
                      <a:cubicBezTo>
                        <a:pt x="3110" y="0"/>
                        <a:pt x="3125" y="32"/>
                        <a:pt x="3114" y="72"/>
                      </a:cubicBezTo>
                      <a:lnTo>
                        <a:pt x="2610" y="1955"/>
                      </a:lnTo>
                      <a:cubicBezTo>
                        <a:pt x="2599" y="1995"/>
                        <a:pt x="2567" y="2028"/>
                        <a:pt x="2538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5"/>
                        <a:pt x="11" y="1955"/>
                      </a:cubicBezTo>
                      <a:lnTo>
                        <a:pt x="516" y="72"/>
                      </a:lnTo>
                      <a:cubicBezTo>
                        <a:pt x="527" y="32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4BAF32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40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Freeform 22"/>
                <p:cNvSpPr/>
                <p:nvPr/>
              </p:nvSpPr>
              <p:spPr>
                <a:xfrm>
                  <a:off x="157476" y="152440"/>
                  <a:ext cx="1298421" cy="846571"/>
                </a:xfrm>
                <a:custGeom>
                  <a:avLst/>
                  <a:gdLst/>
                  <a:ahLst/>
                  <a:cxnLst>
                    <a:cxn ang="0">
                      <a:pos x="448114" y="0"/>
                    </a:cxn>
                    <a:cxn ang="0">
                      <a:pos x="2346501" y="0"/>
                    </a:cxn>
                    <a:cxn ang="0">
                      <a:pos x="2372412" y="56677"/>
                    </a:cxn>
                    <a:cxn ang="0">
                      <a:pos x="1988314" y="1496569"/>
                    </a:cxn>
                    <a:cxn ang="0">
                      <a:pos x="1932681" y="1553246"/>
                    </a:cxn>
                    <a:cxn ang="0">
                      <a:pos x="33532" y="1553246"/>
                    </a:cxn>
                    <a:cxn ang="0">
                      <a:pos x="8383" y="1496569"/>
                    </a:cxn>
                    <a:cxn ang="0">
                      <a:pos x="392481" y="56677"/>
                    </a:cxn>
                    <a:cxn ang="0">
                      <a:pos x="448114" y="0"/>
                    </a:cxn>
                  </a:cxnLst>
                  <a:rect l="0" t="0" r="0" b="0"/>
                  <a:pathLst>
                    <a:path w="3124" h="2028">
                      <a:moveTo>
                        <a:pt x="588" y="0"/>
                      </a:moveTo>
                      <a:lnTo>
                        <a:pt x="3079" y="0"/>
                      </a:lnTo>
                      <a:cubicBezTo>
                        <a:pt x="3109" y="0"/>
                        <a:pt x="3124" y="33"/>
                        <a:pt x="3113" y="74"/>
                      </a:cubicBezTo>
                      <a:lnTo>
                        <a:pt x="2609" y="1954"/>
                      </a:lnTo>
                      <a:cubicBezTo>
                        <a:pt x="2598" y="1994"/>
                        <a:pt x="2565" y="2028"/>
                        <a:pt x="2536" y="2028"/>
                      </a:cubicBezTo>
                      <a:lnTo>
                        <a:pt x="44" y="2028"/>
                      </a:lnTo>
                      <a:cubicBezTo>
                        <a:pt x="15" y="2028"/>
                        <a:pt x="0" y="1994"/>
                        <a:pt x="11" y="1954"/>
                      </a:cubicBezTo>
                      <a:lnTo>
                        <a:pt x="515" y="74"/>
                      </a:lnTo>
                      <a:cubicBezTo>
                        <a:pt x="526" y="33"/>
                        <a:pt x="559" y="0"/>
                        <a:pt x="588" y="0"/>
                      </a:cubicBezTo>
                      <a:close/>
                    </a:path>
                  </a:pathLst>
                </a:custGeom>
                <a:solidFill>
                  <a:srgbClr val="004B7D"/>
                </a:solidFill>
                <a:ln w="9525">
                  <a:noFill/>
                </a:ln>
              </p:spPr>
              <p:txBody>
                <a:bodyPr/>
                <a:lstStyle/>
                <a:p>
                  <a:endParaRPr lang="zh-CN" altLang="en-US" sz="1400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8" name="Freeform 29"/>
              <p:cNvSpPr/>
              <p:nvPr/>
            </p:nvSpPr>
            <p:spPr>
              <a:xfrm>
                <a:off x="1857360" y="485318"/>
                <a:ext cx="333522" cy="253732"/>
              </a:xfrm>
              <a:custGeom>
                <a:avLst/>
                <a:gdLst/>
                <a:ahLst/>
                <a:cxnLst>
                  <a:cxn ang="0">
                    <a:pos x="663631" y="247672"/>
                  </a:cxn>
                  <a:cxn ang="0">
                    <a:pos x="593534" y="318216"/>
                  </a:cxn>
                  <a:cxn ang="0">
                    <a:pos x="406103" y="506078"/>
                  </a:cxn>
                  <a:cxn ang="0">
                    <a:pos x="266671" y="506078"/>
                  </a:cxn>
                  <a:cxn ang="0">
                    <a:pos x="473913" y="297513"/>
                  </a:cxn>
                  <a:cxn ang="0">
                    <a:pos x="0" y="297513"/>
                  </a:cxn>
                  <a:cxn ang="0">
                    <a:pos x="0" y="197830"/>
                  </a:cxn>
                  <a:cxn ang="0">
                    <a:pos x="473913" y="197830"/>
                  </a:cxn>
                  <a:cxn ang="0">
                    <a:pos x="278100" y="0"/>
                  </a:cxn>
                  <a:cxn ang="0">
                    <a:pos x="417531" y="0"/>
                  </a:cxn>
                  <a:cxn ang="0">
                    <a:pos x="593534" y="177127"/>
                  </a:cxn>
                  <a:cxn ang="0">
                    <a:pos x="663631" y="247672"/>
                  </a:cxn>
                </a:cxnLst>
                <a:rect l="0" t="0" r="0" b="0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TextBox 23"/>
              <p:cNvSpPr txBox="1"/>
              <p:nvPr/>
            </p:nvSpPr>
            <p:spPr>
              <a:xfrm>
                <a:off x="526519" y="412758"/>
                <a:ext cx="1127219" cy="395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04" tIns="45702" rIns="91404" bIns="45702" numCol="1" rtlCol="0" anchor="ctr" anchorCtr="0" compatLnSpc="1">
                <a:spAutoFit/>
              </a:bodyPr>
              <a:lstStyle>
                <a:lvl1pPr>
                  <a:defRPr sz="2800" b="1">
                    <a:solidFill>
                      <a:schemeClr val="accent1"/>
                    </a:solidFill>
                    <a:latin typeface="+mn-ea"/>
                    <a:ea typeface="+mn-ea"/>
                  </a:defRPr>
                </a:lvl1pPr>
                <a:lvl2pPr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2pPr>
                <a:lvl3pPr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3pPr>
                <a:lvl4pPr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4pPr>
                <a:lvl5pPr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ea typeface="微软雅黑" panose="020B0503020204020204" pitchFamily="34" charset="-122"/>
                  </a:defRPr>
                </a:lvl9pPr>
              </a:lstStyle>
              <a:p>
                <a:pPr defTabSz="913765">
                  <a:defRPr/>
                </a:pPr>
                <a:r>
                  <a:rPr lang="zh-CN" altLang="en-US" sz="1400" kern="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读秀</a:t>
                </a:r>
                <a:endParaRPr lang="zh-CN" altLang="en-US" sz="1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Freeform 28"/>
              <p:cNvSpPr/>
              <p:nvPr/>
            </p:nvSpPr>
            <p:spPr>
              <a:xfrm>
                <a:off x="5498316" y="610399"/>
                <a:ext cx="309650" cy="236239"/>
              </a:xfrm>
              <a:custGeom>
                <a:avLst/>
                <a:gdLst/>
                <a:ahLst/>
                <a:cxnLst>
                  <a:cxn ang="0">
                    <a:pos x="523584" y="195509"/>
                  </a:cxn>
                  <a:cxn ang="0">
                    <a:pos x="468711" y="250712"/>
                  </a:cxn>
                  <a:cxn ang="0">
                    <a:pos x="320857" y="399452"/>
                  </a:cxn>
                  <a:cxn ang="0">
                    <a:pos x="210348" y="399452"/>
                  </a:cxn>
                  <a:cxn ang="0">
                    <a:pos x="374206" y="234611"/>
                  </a:cxn>
                  <a:cxn ang="0">
                    <a:pos x="0" y="234611"/>
                  </a:cxn>
                  <a:cxn ang="0">
                    <a:pos x="0" y="156407"/>
                  </a:cxn>
                  <a:cxn ang="0">
                    <a:pos x="374206" y="156407"/>
                  </a:cxn>
                  <a:cxn ang="0">
                    <a:pos x="218732" y="0"/>
                  </a:cxn>
                  <a:cxn ang="0">
                    <a:pos x="329241" y="0"/>
                  </a:cxn>
                  <a:cxn ang="0">
                    <a:pos x="468711" y="140307"/>
                  </a:cxn>
                  <a:cxn ang="0">
                    <a:pos x="523584" y="195509"/>
                  </a:cxn>
                </a:cxnLst>
                <a:rect l="0" t="0" r="0" b="0"/>
                <a:pathLst>
                  <a:path w="687" h="521">
                    <a:moveTo>
                      <a:pt x="687" y="255"/>
                    </a:moveTo>
                    <a:lnTo>
                      <a:pt x="615" y="327"/>
                    </a:lnTo>
                    <a:lnTo>
                      <a:pt x="421" y="521"/>
                    </a:lnTo>
                    <a:lnTo>
                      <a:pt x="276" y="521"/>
                    </a:lnTo>
                    <a:lnTo>
                      <a:pt x="491" y="306"/>
                    </a:lnTo>
                    <a:lnTo>
                      <a:pt x="0" y="306"/>
                    </a:lnTo>
                    <a:lnTo>
                      <a:pt x="0" y="204"/>
                    </a:lnTo>
                    <a:lnTo>
                      <a:pt x="491" y="204"/>
                    </a:lnTo>
                    <a:lnTo>
                      <a:pt x="287" y="0"/>
                    </a:lnTo>
                    <a:lnTo>
                      <a:pt x="432" y="0"/>
                    </a:lnTo>
                    <a:lnTo>
                      <a:pt x="615" y="183"/>
                    </a:lnTo>
                    <a:lnTo>
                      <a:pt x="687" y="255"/>
                    </a:lnTo>
                    <a:close/>
                  </a:path>
                </a:pathLst>
              </a:custGeom>
              <a:solidFill>
                <a:srgbClr val="4BAF32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Freeform 29"/>
              <p:cNvSpPr/>
              <p:nvPr/>
            </p:nvSpPr>
            <p:spPr>
              <a:xfrm>
                <a:off x="5653143" y="186021"/>
                <a:ext cx="393416" cy="299297"/>
              </a:xfrm>
              <a:custGeom>
                <a:avLst/>
                <a:gdLst/>
                <a:ahLst/>
                <a:cxnLst>
                  <a:cxn ang="0">
                    <a:pos x="663631" y="247672"/>
                  </a:cxn>
                  <a:cxn ang="0">
                    <a:pos x="593534" y="318216"/>
                  </a:cxn>
                  <a:cxn ang="0">
                    <a:pos x="406103" y="506078"/>
                  </a:cxn>
                  <a:cxn ang="0">
                    <a:pos x="266671" y="506078"/>
                  </a:cxn>
                  <a:cxn ang="0">
                    <a:pos x="473913" y="297513"/>
                  </a:cxn>
                  <a:cxn ang="0">
                    <a:pos x="0" y="297513"/>
                  </a:cxn>
                  <a:cxn ang="0">
                    <a:pos x="0" y="197830"/>
                  </a:cxn>
                  <a:cxn ang="0">
                    <a:pos x="473913" y="197830"/>
                  </a:cxn>
                  <a:cxn ang="0">
                    <a:pos x="278100" y="0"/>
                  </a:cxn>
                  <a:cxn ang="0">
                    <a:pos x="417531" y="0"/>
                  </a:cxn>
                  <a:cxn ang="0">
                    <a:pos x="593534" y="177127"/>
                  </a:cxn>
                  <a:cxn ang="0">
                    <a:pos x="663631" y="247672"/>
                  </a:cxn>
                </a:cxnLst>
                <a:rect l="0" t="0" r="0" b="0"/>
                <a:pathLst>
                  <a:path w="871" h="660">
                    <a:moveTo>
                      <a:pt x="871" y="323"/>
                    </a:moveTo>
                    <a:lnTo>
                      <a:pt x="779" y="415"/>
                    </a:lnTo>
                    <a:lnTo>
                      <a:pt x="533" y="660"/>
                    </a:lnTo>
                    <a:lnTo>
                      <a:pt x="350" y="660"/>
                    </a:lnTo>
                    <a:lnTo>
                      <a:pt x="622" y="388"/>
                    </a:lnTo>
                    <a:lnTo>
                      <a:pt x="0" y="388"/>
                    </a:lnTo>
                    <a:lnTo>
                      <a:pt x="0" y="258"/>
                    </a:lnTo>
                    <a:lnTo>
                      <a:pt x="622" y="258"/>
                    </a:lnTo>
                    <a:lnTo>
                      <a:pt x="365" y="0"/>
                    </a:lnTo>
                    <a:lnTo>
                      <a:pt x="548" y="0"/>
                    </a:lnTo>
                    <a:lnTo>
                      <a:pt x="779" y="231"/>
                    </a:lnTo>
                    <a:lnTo>
                      <a:pt x="871" y="323"/>
                    </a:lnTo>
                    <a:close/>
                  </a:path>
                </a:pathLst>
              </a:custGeom>
              <a:solidFill>
                <a:srgbClr val="1B4C98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400">
                  <a:ea typeface="微软雅黑" panose="020B0503020204020204" pitchFamily="34" charset="-122"/>
                </a:endParaRPr>
              </a:p>
            </p:txBody>
          </p:sp>
        </p:grp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3800" y="2332496"/>
              <a:ext cx="4121101" cy="2585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矩形 54"/>
            <p:cNvSpPr/>
            <p:nvPr/>
          </p:nvSpPr>
          <p:spPr>
            <a:xfrm>
              <a:off x="4989324" y="368361"/>
              <a:ext cx="6535440" cy="7474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www</a:t>
              </a:r>
              <a:r>
                <a:rPr lang="en-US" altLang="zh-CN" sz="3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.duxiu.com</a:t>
              </a:r>
              <a:endPara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3"/>
          <p:cNvSpPr txBox="1"/>
          <p:nvPr/>
        </p:nvSpPr>
        <p:spPr>
          <a:xfrm>
            <a:off x="2031365" y="2798544"/>
            <a:ext cx="7038975" cy="885627"/>
          </a:xfrm>
          <a:prstGeom prst="rect">
            <a:avLst/>
          </a:prstGeom>
        </p:spPr>
        <p:txBody>
          <a:bodyPr wrap="square" lIns="45719" rIns="45719" anchor="ctr">
            <a:spAutoFit/>
          </a:bodyPr>
          <a:lstStyle>
            <a:lvl1pPr algn="ctr">
              <a:lnSpc>
                <a:spcPct val="90000"/>
              </a:lnSpc>
              <a:spcBef>
                <a:spcPts val="1000"/>
              </a:spcBef>
              <a:defRPr sz="5000">
                <a:solidFill>
                  <a:srgbClr val="335DA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>
              <a:lnSpc>
                <a:spcPct val="130000"/>
              </a:lnSpc>
              <a:defRPr/>
            </a:pPr>
            <a:r>
              <a:rPr lang="zh-CN" alt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图书的一站式搜索服务</a:t>
            </a:r>
            <a:endParaRPr lang="zh-CN" altLang="en-US" sz="440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8107" y="2658773"/>
            <a:ext cx="1164728" cy="1164728"/>
          </a:xfrm>
          <a:prstGeom prst="rect">
            <a:avLst/>
          </a:prstGeom>
          <a:noFill/>
          <a:ln w="127000" cap="flat" cmpd="thickThin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altLang="zh-CN" sz="6600" b="1" dirty="0">
                <a:solidFill>
                  <a:srgbClr val="1265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6600" b="1" dirty="0">
              <a:solidFill>
                <a:srgbClr val="1265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4读秀-首页（分类导航）-图书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845" y="1576070"/>
            <a:ext cx="8067675" cy="370522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403350" y="3573145"/>
            <a:ext cx="5328285" cy="4692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331595" y="4293235"/>
            <a:ext cx="3553460" cy="3663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458" y="2671855"/>
            <a:ext cx="6406207" cy="3260672"/>
          </a:xfrm>
          <a:prstGeom prst="rect">
            <a:avLst/>
          </a:prstGeom>
        </p:spPr>
      </p:pic>
      <p:sp>
        <p:nvSpPr>
          <p:cNvPr id="17" name="圆角矩形标注 2"/>
          <p:cNvSpPr/>
          <p:nvPr/>
        </p:nvSpPr>
        <p:spPr>
          <a:xfrm>
            <a:off x="1379228" y="2781300"/>
            <a:ext cx="1599766" cy="647700"/>
          </a:xfrm>
          <a:prstGeom prst="wedgeRoundRectCallout">
            <a:avLst>
              <a:gd name="adj1" fmla="val 57951"/>
              <a:gd name="adj2" fmla="val -94125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715" b="1" dirty="0">
                <a:solidFill>
                  <a:srgbClr val="C00000"/>
                </a:solidFill>
                <a:ea typeface="微软雅黑" panose="020B0503020204020204" pitchFamily="34" charset="-122"/>
              </a:rPr>
              <a:t>检索词：模型</a:t>
            </a:r>
            <a:endParaRPr lang="zh-CN" altLang="en-US" sz="1715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圆角矩形标注 5"/>
          <p:cNvSpPr/>
          <p:nvPr/>
        </p:nvSpPr>
        <p:spPr>
          <a:xfrm>
            <a:off x="4903748" y="3762139"/>
            <a:ext cx="2130930" cy="647700"/>
          </a:xfrm>
          <a:prstGeom prst="wedgeRoundRectCallout">
            <a:avLst>
              <a:gd name="adj1" fmla="val -62699"/>
              <a:gd name="adj2" fmla="val -96269"/>
              <a:gd name="adj3" fmla="val 16667"/>
            </a:avLst>
          </a:prstGeom>
          <a:solidFill>
            <a:sysClr val="window" lastClr="FFFFFF"/>
          </a:solidFill>
          <a:ln w="381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715" b="1" dirty="0">
                <a:solidFill>
                  <a:srgbClr val="C00000"/>
                </a:solidFill>
                <a:ea typeface="微软雅黑" panose="020B0503020204020204" pitchFamily="34" charset="-122"/>
              </a:rPr>
              <a:t>检索提示</a:t>
            </a:r>
            <a:endParaRPr lang="zh-CN" altLang="en-US" sz="1715" b="1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09279" y="2286365"/>
            <a:ext cx="1165844" cy="385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5" dirty="0">
                <a:solidFill>
                  <a:srgbClr val="E7E6E6">
                    <a:lumMod val="1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endParaRPr lang="zh-CN" altLang="en-US" sz="1905" dirty="0">
              <a:solidFill>
                <a:srgbClr val="E7E6E6">
                  <a:lumMod val="1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0937" y="163380"/>
            <a:ext cx="2081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快速检索</a:t>
            </a:r>
            <a:endParaRPr lang="zh-CN" altLang="zh-CN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63845" y="5372735"/>
            <a:ext cx="1008380" cy="5765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71755" y="758825"/>
            <a:ext cx="8985250" cy="5818505"/>
            <a:chOff x="0" y="120"/>
            <a:chExt cx="19200" cy="10680"/>
          </a:xfrm>
        </p:grpSpPr>
        <p:pic>
          <p:nvPicPr>
            <p:cNvPr id="4" name="图片 3"/>
            <p:cNvPicPr preferRelativeResize="0"/>
            <p:nvPr/>
          </p:nvPicPr>
          <p:blipFill>
            <a:blip r:embed="rId1"/>
            <a:stretch>
              <a:fillRect/>
            </a:stretch>
          </p:blipFill>
          <p:spPr>
            <a:xfrm>
              <a:off x="0" y="120"/>
              <a:ext cx="19200" cy="10680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/>
          </p:nvSpPr>
          <p:spPr>
            <a:xfrm>
              <a:off x="3955" y="4461"/>
              <a:ext cx="6912" cy="1620"/>
            </a:xfrm>
            <a:prstGeom prst="roundRect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/>
              <a:endParaRPr lang="zh-CN" altLang="en-US" sz="1715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7575" y="2576"/>
              <a:ext cx="4536" cy="2108"/>
            </a:xfrm>
            <a:prstGeom prst="wedgeRectCallout">
              <a:avLst>
                <a:gd name="adj1" fmla="val 2312"/>
                <a:gd name="adj2" fmla="val 65643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zh-CN" altLang="en-US" sz="1715" b="1" dirty="0">
                  <a:solidFill>
                    <a:srgbClr val="C00000"/>
                  </a:solidFill>
                  <a:ea typeface="微软雅黑" panose="020B0503020204020204" pitchFamily="34" charset="-122"/>
                </a:rPr>
                <a:t>深入到图书目次检索</a:t>
              </a:r>
              <a:endParaRPr lang="zh-CN" altLang="en-US" sz="1715" b="1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3242" y="120"/>
              <a:ext cx="4437" cy="124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algn="ctr"/>
              <a:r>
                <a:rPr lang="zh-CN" altLang="en-US" sz="276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目次级检索</a:t>
              </a:r>
              <a:endParaRPr lang="zh-CN" altLang="en-US" sz="276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6680" y="516890"/>
            <a:ext cx="258191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600" b="1">
                <a:solidFill>
                  <a:srgbClr val="FF0000"/>
                </a:solidFill>
              </a:rPr>
              <a:t>图书检索结果页</a:t>
            </a:r>
            <a:endParaRPr lang="zh-CN" altLang="en-US" sz="2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5865,&quot;width&quot;:12900}"/>
</p:tagLst>
</file>

<file path=ppt/tags/tag10.xml><?xml version="1.0" encoding="utf-8"?>
<p:tagLst xmlns:p="http://schemas.openxmlformats.org/presentationml/2006/main">
  <p:tag name="PA" val="v5.0.5"/>
</p:tagLst>
</file>

<file path=ppt/tags/tag11.xml><?xml version="1.0" encoding="utf-8"?>
<p:tagLst xmlns:p="http://schemas.openxmlformats.org/presentationml/2006/main">
  <p:tag name="PA" val="v5.0.5"/>
</p:tagLst>
</file>

<file path=ppt/tags/tag12.xml><?xml version="1.0" encoding="utf-8"?>
<p:tagLst xmlns:p="http://schemas.openxmlformats.org/presentationml/2006/main">
  <p:tag name="PA" val="v5.0.5"/>
</p:tagLst>
</file>

<file path=ppt/tags/tag13.xml><?xml version="1.0" encoding="utf-8"?>
<p:tagLst xmlns:p="http://schemas.openxmlformats.org/presentationml/2006/main">
  <p:tag name="PA" val="v5.0.5"/>
</p:tagLst>
</file>

<file path=ppt/tags/tag14.xml><?xml version="1.0" encoding="utf-8"?>
<p:tagLst xmlns:p="http://schemas.openxmlformats.org/presentationml/2006/main">
  <p:tag name="PA" val="v5.0.5"/>
</p:tagLst>
</file>

<file path=ppt/tags/tag15.xml><?xml version="1.0" encoding="utf-8"?>
<p:tagLst xmlns:p="http://schemas.openxmlformats.org/presentationml/2006/main">
  <p:tag name="PA" val="v5.0.5"/>
</p:tagLst>
</file>

<file path=ppt/tags/tag16.xml><?xml version="1.0" encoding="utf-8"?>
<p:tagLst xmlns:p="http://schemas.openxmlformats.org/presentationml/2006/main">
  <p:tag name="PA" val="v5.0.5"/>
</p:tagLst>
</file>

<file path=ppt/tags/tag17.xml><?xml version="1.0" encoding="utf-8"?>
<p:tagLst xmlns:p="http://schemas.openxmlformats.org/presentationml/2006/main">
  <p:tag name="PA" val="v5.0.5"/>
</p:tagLst>
</file>

<file path=ppt/tags/tag18.xml><?xml version="1.0" encoding="utf-8"?>
<p:tagLst xmlns:p="http://schemas.openxmlformats.org/presentationml/2006/main">
  <p:tag name="PA" val="v5.0.5"/>
</p:tagLst>
</file>

<file path=ppt/tags/tag19.xml><?xml version="1.0" encoding="utf-8"?>
<p:tagLst xmlns:p="http://schemas.openxmlformats.org/presentationml/2006/main">
  <p:tag name="PA" val="v5.0.5"/>
</p:tagLst>
</file>

<file path=ppt/tags/tag2.xml><?xml version="1.0" encoding="utf-8"?>
<p:tagLst xmlns:p="http://schemas.openxmlformats.org/presentationml/2006/main">
  <p:tag name="KSO_WM_UNIT_PLACING_PICTURE_USER_VIEWPORT" val="{&quot;height&quot;:10197.922834645669,&quot;width&quot;:19200}"/>
</p:tagLst>
</file>

<file path=ppt/tags/tag20.xml><?xml version="1.0" encoding="utf-8"?>
<p:tagLst xmlns:p="http://schemas.openxmlformats.org/presentationml/2006/main">
  <p:tag name="PA" val="v5.0.5"/>
</p:tagLst>
</file>

<file path=ppt/tags/tag21.xml><?xml version="1.0" encoding="utf-8"?>
<p:tagLst xmlns:p="http://schemas.openxmlformats.org/presentationml/2006/main">
  <p:tag name="PA" val="v5.0.5"/>
</p:tagLst>
</file>

<file path=ppt/tags/tag3.xml><?xml version="1.0" encoding="utf-8"?>
<p:tagLst xmlns:p="http://schemas.openxmlformats.org/presentationml/2006/main">
  <p:tag name="PA" val="v5.0.5"/>
</p:tagLst>
</file>

<file path=ppt/tags/tag4.xml><?xml version="1.0" encoding="utf-8"?>
<p:tagLst xmlns:p="http://schemas.openxmlformats.org/presentationml/2006/main">
  <p:tag name="PA" val="v5.0.5"/>
</p:tagLst>
</file>

<file path=ppt/tags/tag5.xml><?xml version="1.0" encoding="utf-8"?>
<p:tagLst xmlns:p="http://schemas.openxmlformats.org/presentationml/2006/main">
  <p:tag name="PA" val="v5.0.5"/>
</p:tagLst>
</file>

<file path=ppt/tags/tag6.xml><?xml version="1.0" encoding="utf-8"?>
<p:tagLst xmlns:p="http://schemas.openxmlformats.org/presentationml/2006/main">
  <p:tag name="PA" val="v5.0.5"/>
</p:tagLst>
</file>

<file path=ppt/tags/tag7.xml><?xml version="1.0" encoding="utf-8"?>
<p:tagLst xmlns:p="http://schemas.openxmlformats.org/presentationml/2006/main">
  <p:tag name="PA" val="v5.0.5"/>
</p:tagLst>
</file>

<file path=ppt/tags/tag8.xml><?xml version="1.0" encoding="utf-8"?>
<p:tagLst xmlns:p="http://schemas.openxmlformats.org/presentationml/2006/main">
  <p:tag name="PA" val="v5.0.5"/>
</p:tagLst>
</file>

<file path=ppt/tags/tag9.xml><?xml version="1.0" encoding="utf-8"?>
<p:tagLst xmlns:p="http://schemas.openxmlformats.org/presentationml/2006/main">
  <p:tag name="PA" val="v5.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1217</Words>
  <Application>WPS 演示</Application>
  <PresentationFormat>全屏显示(4:3)</PresentationFormat>
  <Paragraphs>174</Paragraphs>
  <Slides>30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华文隶书</vt:lpstr>
      <vt:lpstr>Arial Unicode MS</vt:lpstr>
      <vt:lpstr>楷体_GB2312</vt:lpstr>
      <vt:lpstr>新宋体</vt:lpstr>
      <vt:lpstr>Gulim</vt:lpstr>
      <vt:lpstr>Malgun Gothic</vt:lpstr>
      <vt:lpstr>Times New Roman</vt:lpstr>
      <vt:lpstr>黑体</vt:lpstr>
      <vt:lpstr>Palatino Linotype</vt:lpstr>
      <vt:lpstr>仿宋_GB2312</vt:lpstr>
      <vt:lpstr>仿宋</vt:lpstr>
      <vt:lpstr>Batang</vt:lpstr>
      <vt:lpstr>Calibri</vt:lpstr>
      <vt:lpstr>Garamond</vt:lpstr>
      <vt:lpstr>华文新魏</vt:lpstr>
      <vt:lpstr>Calibri</vt:lpstr>
      <vt:lpstr>Arial</vt:lpstr>
      <vt:lpstr>Wingdings</vt:lpstr>
      <vt:lpstr>华文彩云</vt:lpstr>
      <vt:lpstr>Constantia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有关读秀知识库的详细使用方法可浏览天津市人民医院图书馆网站</vt:lpstr>
    </vt:vector>
  </TitlesOfParts>
  <Company>Tianjin Union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office</dc:creator>
  <cp:lastModifiedBy>孟东</cp:lastModifiedBy>
  <cp:revision>1717</cp:revision>
  <dcterms:created xsi:type="dcterms:W3CDTF">2011-08-04T06:39:00Z</dcterms:created>
  <dcterms:modified xsi:type="dcterms:W3CDTF">2022-05-06T02:06:15Z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F356B7207A2143218EDC55B9A1F785C4</vt:lpwstr>
  </property>
</Properties>
</file>